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91" r:id="rId3"/>
    <p:sldId id="292" r:id="rId4"/>
    <p:sldId id="258" r:id="rId5"/>
    <p:sldId id="287" r:id="rId6"/>
    <p:sldId id="259" r:id="rId7"/>
    <p:sldId id="288" r:id="rId8"/>
    <p:sldId id="260" r:id="rId9"/>
    <p:sldId id="261" r:id="rId10"/>
    <p:sldId id="262" r:id="rId11"/>
    <p:sldId id="264" r:id="rId12"/>
    <p:sldId id="269" r:id="rId13"/>
    <p:sldId id="270" r:id="rId14"/>
    <p:sldId id="271" r:id="rId15"/>
    <p:sldId id="275" r:id="rId16"/>
    <p:sldId id="276" r:id="rId17"/>
    <p:sldId id="289" r:id="rId18"/>
    <p:sldId id="277" r:id="rId19"/>
    <p:sldId id="278" r:id="rId2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kXMUqy42vkAxqgSW0Ln+w==" hashData="lXjCPbAevQv+22YinIJKRROi9U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7DBEA5"/>
    <a:srgbClr val="FF2600"/>
    <a:srgbClr val="B80003"/>
    <a:srgbClr val="F16950"/>
    <a:srgbClr val="F1E4B2"/>
    <a:srgbClr val="DADADA"/>
    <a:srgbClr val="1FAB9E"/>
    <a:srgbClr val="FAD02F"/>
    <a:srgbClr val="B1D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2"/>
    <p:restoredTop sz="86327"/>
  </p:normalViewPr>
  <p:slideViewPr>
    <p:cSldViewPr snapToGrid="0" snapToObjects="1">
      <p:cViewPr varScale="1">
        <p:scale>
          <a:sx n="105" d="100"/>
          <a:sy n="105" d="100"/>
        </p:scale>
        <p:origin x="296"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6" d="100"/>
          <a:sy n="116" d="100"/>
        </p:scale>
        <p:origin x="423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EB764-D231-E446-8B43-5D19883CFD9F}" type="datetimeFigureOut">
              <a:rPr lang="hu-HU" smtClean="0"/>
              <a:t>2021. 05. 07.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E899B-3B14-6E45-904C-9A55942FE62B}" type="slidenum">
              <a:rPr lang="hu-HU" smtClean="0"/>
              <a:t>‹#›</a:t>
            </a:fld>
            <a:endParaRPr lang="hu-HU"/>
          </a:p>
        </p:txBody>
      </p:sp>
    </p:spTree>
    <p:extLst>
      <p:ext uri="{BB962C8B-B14F-4D97-AF65-F5344CB8AC3E}">
        <p14:creationId xmlns:p14="http://schemas.microsoft.com/office/powerpoint/2010/main" val="175930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2D4E73C-3B8C-944B-8080-F0E7B1B85888}" type="slidenum">
              <a:rPr lang="hu-HU" smtClean="0"/>
              <a:t>1</a:t>
            </a:fld>
            <a:endParaRPr lang="hu-HU"/>
          </a:p>
        </p:txBody>
      </p:sp>
    </p:spTree>
    <p:extLst>
      <p:ext uri="{BB962C8B-B14F-4D97-AF65-F5344CB8AC3E}">
        <p14:creationId xmlns:p14="http://schemas.microsoft.com/office/powerpoint/2010/main" val="2049744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685800" y="4311336"/>
            <a:ext cx="5486400" cy="4509274"/>
          </a:xfrm>
        </p:spPr>
        <p:txBody>
          <a:bodyPr/>
          <a:lstStyle/>
          <a:p>
            <a:r>
              <a:rPr lang="hu-HU" sz="1200" kern="1200" dirty="0">
                <a:solidFill>
                  <a:schemeClr val="tx1"/>
                </a:solidFill>
                <a:effectLst/>
                <a:latin typeface="+mn-lt"/>
                <a:ea typeface="+mn-ea"/>
                <a:cs typeface="+mn-cs"/>
              </a:rPr>
              <a:t>Kinek</a:t>
            </a:r>
            <a:r>
              <a:rPr lang="hu-HU" sz="1200" kern="1200" baseline="0" dirty="0">
                <a:solidFill>
                  <a:schemeClr val="tx1"/>
                </a:solidFill>
                <a:effectLst/>
                <a:latin typeface="+mn-lt"/>
                <a:ea typeface="+mn-ea"/>
                <a:cs typeface="+mn-cs"/>
              </a:rPr>
              <a:t> engedjük meg, hogy pénzt teremtsen?</a:t>
            </a:r>
          </a:p>
          <a:p>
            <a:r>
              <a:rPr lang="hu-HU" sz="1200" kern="1200" baseline="0" dirty="0">
                <a:solidFill>
                  <a:schemeClr val="tx1"/>
                </a:solidFill>
                <a:effectLst/>
                <a:latin typeface="+mn-lt"/>
                <a:ea typeface="+mn-ea"/>
                <a:cs typeface="+mn-cs"/>
              </a:rPr>
              <a:t>Nehézzé kell tenni, mert különben népszerű tevékenység lesz, sokan fognak sok pénzt csinálni és az értéke inflálódni fog. Sőt, ha semmilyen </a:t>
            </a:r>
            <a:r>
              <a:rPr lang="hu-HU" dirty="0"/>
              <a:t>érdemi erőfeszítést nem írunk elő, akkor korlátlanul fog rendelkezésre állni ami azt jelenti, hogy elértéktelenedik: ha az eladó korlátlanul hozzájut a pénzhez, miért adjon érte árut?</a:t>
            </a:r>
          </a:p>
          <a:p>
            <a:endParaRPr lang="hu-HU" sz="1200" kern="1200" baseline="0" dirty="0">
              <a:solidFill>
                <a:schemeClr val="tx1"/>
              </a:solidFill>
              <a:effectLst/>
              <a:latin typeface="+mn-lt"/>
              <a:ea typeface="+mn-ea"/>
              <a:cs typeface="+mn-cs"/>
            </a:endParaRPr>
          </a:p>
          <a:p>
            <a:r>
              <a:rPr lang="hu-HU" dirty="0"/>
              <a:t>Ezért a pénz forgalomba hozatalának jogát k</a:t>
            </a:r>
            <a:r>
              <a:rPr lang="hu-HU" sz="1200" kern="1200" baseline="0" dirty="0">
                <a:solidFill>
                  <a:schemeClr val="tx1"/>
                </a:solidFill>
                <a:effectLst/>
                <a:latin typeface="+mn-lt"/>
                <a:ea typeface="+mn-ea"/>
                <a:cs typeface="+mn-cs"/>
              </a:rPr>
              <a:t>össük egy bonyolult számítás sikeres elvégzéséhez. Véletlen bemeneti érték választásából számoljuk ki az eredményt! Ha az bizonyos tulajdonságoknak megfelel, akkor mindenki legyen köteles lekönyvelni az új pénzt! Ha nem elölről kell próbálkozni.</a:t>
            </a:r>
            <a:endParaRPr lang="hu-HU" sz="1200" kern="1200" dirty="0">
              <a:solidFill>
                <a:schemeClr val="tx1"/>
              </a:solidFill>
              <a:effectLst/>
              <a:latin typeface="+mn-lt"/>
              <a:ea typeface="+mn-ea"/>
              <a:cs typeface="+mn-cs"/>
            </a:endParaRPr>
          </a:p>
          <a:p>
            <a:endParaRPr lang="hu-HU" dirty="0"/>
          </a:p>
          <a:p>
            <a:r>
              <a:rPr lang="hu-HU" sz="1200" kern="1200" dirty="0">
                <a:solidFill>
                  <a:schemeClr val="tx1"/>
                </a:solidFill>
                <a:effectLst/>
                <a:latin typeface="+mn-lt"/>
                <a:ea typeface="+mn-ea"/>
                <a:cs typeface="+mn-cs"/>
              </a:rPr>
              <a:t>1. A számításnak olyannak kell lennie, hogy a jutalmazott kimeneti értékből ne lehessen következtetni a megfelelő bemeneti értékre: a bemenet és a kimenet közötti kapcsolat tűnjön véletlenszerűnek. Az értékkészlet adott részhalmazának ismeretében ne lehessen az értelmezési tartományt úgy szűkíteni, hogy az átlagosnál nagyobb valószínűséggel próbálkozhassunk adott bemeneti értékkel.</a:t>
            </a:r>
          </a:p>
          <a:p>
            <a:r>
              <a:rPr lang="hu-HU" dirty="0"/>
              <a:t>2. A sikeres számítások annyi pénzt teremtsenek, amilyen mértékben a pénzre kereslet van. Ha például azt szeretnénk, hogy 10 bitcoin keletkezzen nagyjából tíz percenként, akkor meg kell vizsgálni, hogy 10 percenként hány számítást végeznek el a pénz-bányászok. Ha pl. 1000 bányász mindegyike másodpercenként egymilliárd számítást tud elvégezni, akkor 600 másodperc alatt 1000*1*600=600 ezer milliárdot végeznek el 10 perc alatt. Így egy számítás sikerességének a valószínűsége nagyjából 1:600 ezer milliárd (azaz 1,6*10</a:t>
            </a:r>
            <a:r>
              <a:rPr lang="hu-HU" baseline="30000" dirty="0"/>
              <a:t>-15</a:t>
            </a:r>
            <a:r>
              <a:rPr lang="hu-HU" dirty="0"/>
              <a:t>) kell, hogy legyen.</a:t>
            </a:r>
          </a:p>
          <a:p>
            <a:r>
              <a:rPr lang="hu-HU" dirty="0"/>
              <a:t>Milyen művelet elégíti ki a fenti két feltételt?</a:t>
            </a:r>
          </a:p>
        </p:txBody>
      </p:sp>
      <p:sp>
        <p:nvSpPr>
          <p:cNvPr id="4" name="Dia számának helye 3"/>
          <p:cNvSpPr>
            <a:spLocks noGrp="1"/>
          </p:cNvSpPr>
          <p:nvPr>
            <p:ph type="sldNum" sz="quarter" idx="10"/>
          </p:nvPr>
        </p:nvSpPr>
        <p:spPr/>
        <p:txBody>
          <a:bodyPr/>
          <a:lstStyle/>
          <a:p>
            <a:fld id="{92D4E73C-3B8C-944B-8080-F0E7B1B85888}" type="slidenum">
              <a:rPr lang="hu-HU" smtClean="0"/>
              <a:t>12</a:t>
            </a:fld>
            <a:endParaRPr lang="hu-HU"/>
          </a:p>
        </p:txBody>
      </p:sp>
    </p:spTree>
    <p:extLst>
      <p:ext uri="{BB962C8B-B14F-4D97-AF65-F5344CB8AC3E}">
        <p14:creationId xmlns:p14="http://schemas.microsoft.com/office/powerpoint/2010/main" val="2132160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t>A hitelességről szóló előadásban a hash-függvényekről láttuk, hogy a bemeneti érték legkisebb változása a felismerhetetlenségig megváltoztatja az eredményt (lavinahatás). Az eredményből ráadásul nem tudunk semmilyen következtetést levonni a bemenetre, a függvény csak egy irányban hajtható végre. Ha pedig előírjuk, hogy tízes számrendszerben ábrázolva az eredménynek pl. 10 db nullára kell végződnie, akkor statisztikailag minden 10 </a:t>
            </a:r>
            <a:r>
              <a:rPr lang="hu-HU" sz="1200" dirty="0" err="1"/>
              <a:t>milliárdodik</a:t>
            </a:r>
            <a:r>
              <a:rPr lang="hu-HU" sz="1200" dirty="0"/>
              <a:t> számítás lesz eredményes, azaz teremt pénzt.</a:t>
            </a:r>
          </a:p>
          <a:p>
            <a:pPr marL="0" marR="0" indent="0" algn="l" defTabSz="914400" rtl="0" eaLnBrk="1" fontAlgn="auto" latinLnBrk="0" hangingPunct="1">
              <a:lnSpc>
                <a:spcPct val="100000"/>
              </a:lnSpc>
              <a:spcBef>
                <a:spcPts val="0"/>
              </a:spcBef>
              <a:spcAft>
                <a:spcPts val="0"/>
              </a:spcAft>
              <a:buClrTx/>
              <a:buSzTx/>
              <a:buFontTx/>
              <a:buNone/>
              <a:tabLst/>
              <a:defRPr/>
            </a:pPr>
            <a:endParaRPr lang="hu-HU" sz="1200" dirty="0"/>
          </a:p>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a:t>Emlékeztető:</a:t>
            </a:r>
            <a:r>
              <a:rPr lang="hu-HU" sz="1200" baseline="0" dirty="0"/>
              <a:t> a kriptográfiai hash-függvények inverz </a:t>
            </a:r>
            <a:r>
              <a:rPr lang="hu-HU" sz="1200" baseline="0" dirty="0" err="1"/>
              <a:t>leképezésére</a:t>
            </a:r>
            <a:r>
              <a:rPr lang="hu-HU" sz="1200" baseline="0" dirty="0"/>
              <a:t> nincs algoritmus.</a:t>
            </a:r>
            <a:endParaRPr lang="hu-HU" sz="1200" dirty="0"/>
          </a:p>
          <a:p>
            <a:endParaRPr lang="hu-HU" dirty="0"/>
          </a:p>
        </p:txBody>
      </p:sp>
      <p:sp>
        <p:nvSpPr>
          <p:cNvPr id="4" name="Dia számának helye 3"/>
          <p:cNvSpPr>
            <a:spLocks noGrp="1"/>
          </p:cNvSpPr>
          <p:nvPr>
            <p:ph type="sldNum" sz="quarter" idx="10"/>
          </p:nvPr>
        </p:nvSpPr>
        <p:spPr/>
        <p:txBody>
          <a:bodyPr/>
          <a:lstStyle/>
          <a:p>
            <a:fld id="{92D4E73C-3B8C-944B-8080-F0E7B1B85888}" type="slidenum">
              <a:rPr lang="hu-HU" smtClean="0"/>
              <a:t>13</a:t>
            </a:fld>
            <a:endParaRPr lang="hu-HU"/>
          </a:p>
        </p:txBody>
      </p:sp>
    </p:spTree>
    <p:extLst>
      <p:ext uri="{BB962C8B-B14F-4D97-AF65-F5344CB8AC3E}">
        <p14:creationId xmlns:p14="http://schemas.microsoft.com/office/powerpoint/2010/main" val="1772837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 </a:t>
            </a:r>
            <a:endParaRPr lang="hu-HU" dirty="0"/>
          </a:p>
        </p:txBody>
      </p:sp>
      <p:sp>
        <p:nvSpPr>
          <p:cNvPr id="4" name="Dia számának helye 3"/>
          <p:cNvSpPr>
            <a:spLocks noGrp="1"/>
          </p:cNvSpPr>
          <p:nvPr>
            <p:ph type="sldNum" sz="quarter" idx="10"/>
          </p:nvPr>
        </p:nvSpPr>
        <p:spPr/>
        <p:txBody>
          <a:bodyPr/>
          <a:lstStyle/>
          <a:p>
            <a:fld id="{92D4E73C-3B8C-944B-8080-F0E7B1B85888}" type="slidenum">
              <a:rPr lang="hu-HU" smtClean="0"/>
              <a:t>14</a:t>
            </a:fld>
            <a:endParaRPr lang="hu-HU"/>
          </a:p>
        </p:txBody>
      </p:sp>
    </p:spTree>
    <p:extLst>
      <p:ext uri="{BB962C8B-B14F-4D97-AF65-F5344CB8AC3E}">
        <p14:creationId xmlns:p14="http://schemas.microsoft.com/office/powerpoint/2010/main" val="1577007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a:t>
            </a:r>
            <a:r>
              <a:rPr lang="hu-HU" dirty="0" err="1"/>
              <a:t>Yap</a:t>
            </a:r>
            <a:r>
              <a:rPr lang="hu-HU" dirty="0"/>
              <a:t>-szigetén élő családok számánál nagyságrendekkel több főkönyvet vezető számítógépek rendelkező </a:t>
            </a:r>
            <a:r>
              <a:rPr lang="hu-HU" dirty="0" err="1"/>
              <a:t>kriptovaluta</a:t>
            </a:r>
            <a:r>
              <a:rPr lang="hu-HU" dirty="0"/>
              <a:t> esetében hogyan oldjuk meg a főkönyvek szinkronizálási problémáját? A blockchain (blokklánc) rendszerek hivatkozásokkal </a:t>
            </a:r>
            <a:r>
              <a:rPr lang="hu-HU" dirty="0" err="1"/>
              <a:t>összefűzött</a:t>
            </a:r>
            <a:r>
              <a:rPr lang="hu-HU" dirty="0"/>
              <a:t> blokkokból állnak. Egy blokk három részből épül fel:</a:t>
            </a:r>
          </a:p>
          <a:p>
            <a:r>
              <a:rPr lang="hu-HU" dirty="0"/>
              <a:t>1. Tranzakciók: a felhasználók közötti üzenetek (adatok, mint pl. a pénzérmék)</a:t>
            </a:r>
          </a:p>
          <a:p>
            <a:r>
              <a:rPr lang="hu-HU" dirty="0"/>
              <a:t>2. Egy munkabizonyítékkal (</a:t>
            </a:r>
            <a:r>
              <a:rPr lang="hu-HU" dirty="0" err="1"/>
              <a:t>proof</a:t>
            </a:r>
            <a:r>
              <a:rPr lang="hu-HU" dirty="0"/>
              <a:t>-of-</a:t>
            </a:r>
            <a:r>
              <a:rPr lang="hu-HU" dirty="0" err="1"/>
              <a:t>work</a:t>
            </a:r>
            <a:r>
              <a:rPr lang="hu-HU" dirty="0"/>
              <a:t>), mely szerint a blokk megalkotója megoldotta a blokk létrehozásához szükséges feladatot (a blokk tartalmának hash-kódjához talált olyan számot, melyet mögé írva a szükséges mennyiségű nullával kezdődik a belőle képzett hash-kód). Ez a bányászat eredménye.</a:t>
            </a:r>
          </a:p>
          <a:p>
            <a:r>
              <a:rPr lang="hu-HU" dirty="0"/>
              <a:t>3. Az előző blokkra mutató hivatkozás</a:t>
            </a:r>
          </a:p>
          <a:p>
            <a:endParaRPr lang="hu-HU" dirty="0"/>
          </a:p>
          <a:p>
            <a:r>
              <a:rPr lang="hu-HU" dirty="0"/>
              <a:t>A blokkok szigorúan időrendben következnek, nem lehet beszúrni áthelyezni vagy törölni blokkot. Az egy blokkon belüli tranzakciók „egyszerre történtek”, a korábbi blokkokban lévők korábban, a későbbik pedig később. Ezért egy blokkon belül a tranzakciók között nem lehet függőség, hivatkozás. A blokkok közötti hivatkozásokat vissza lehet követni az első blokkig (</a:t>
            </a:r>
            <a:r>
              <a:rPr lang="hu-HU" dirty="0" err="1"/>
              <a:t>genesis</a:t>
            </a:r>
            <a:r>
              <a:rPr lang="hu-HU" dirty="0"/>
              <a:t> </a:t>
            </a:r>
            <a:r>
              <a:rPr lang="hu-HU" dirty="0" err="1"/>
              <a:t>block</a:t>
            </a:r>
            <a:r>
              <a:rPr lang="hu-HU" dirty="0"/>
              <a:t>).</a:t>
            </a:r>
          </a:p>
          <a:p>
            <a:endParaRPr lang="hu-HU" dirty="0"/>
          </a:p>
          <a:p>
            <a:endParaRPr lang="hu-HU" dirty="0"/>
          </a:p>
        </p:txBody>
      </p:sp>
      <p:sp>
        <p:nvSpPr>
          <p:cNvPr id="4" name="Dia számának helye 3"/>
          <p:cNvSpPr>
            <a:spLocks noGrp="1"/>
          </p:cNvSpPr>
          <p:nvPr>
            <p:ph type="sldNum" sz="quarter" idx="10"/>
          </p:nvPr>
        </p:nvSpPr>
        <p:spPr/>
        <p:txBody>
          <a:bodyPr/>
          <a:lstStyle/>
          <a:p>
            <a:fld id="{92D4E73C-3B8C-944B-8080-F0E7B1B85888}" type="slidenum">
              <a:rPr lang="hu-HU" smtClean="0"/>
              <a:t>15</a:t>
            </a:fld>
            <a:endParaRPr lang="hu-HU"/>
          </a:p>
        </p:txBody>
      </p:sp>
    </p:spTree>
    <p:extLst>
      <p:ext uri="{BB962C8B-B14F-4D97-AF65-F5344CB8AC3E}">
        <p14:creationId xmlns:p14="http://schemas.microsoft.com/office/powerpoint/2010/main" val="362851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Aki</a:t>
            </a:r>
            <a:r>
              <a:rPr lang="hu-HU" sz="1200" kern="1200" baseline="0" dirty="0">
                <a:solidFill>
                  <a:schemeClr val="tx1"/>
                </a:solidFill>
                <a:effectLst/>
                <a:latin typeface="+mn-lt"/>
                <a:ea typeface="+mn-ea"/>
                <a:cs typeface="+mn-cs"/>
              </a:rPr>
              <a:t> először megtalálja az ábrán piros mezőben ábrázolt adatot (melyet a </a:t>
            </a:r>
            <a:r>
              <a:rPr lang="hu-HU" sz="1200" kern="1200" baseline="0" dirty="0" err="1">
                <a:solidFill>
                  <a:schemeClr val="tx1"/>
                </a:solidFill>
                <a:effectLst/>
                <a:latin typeface="+mn-lt"/>
                <a:ea typeface="+mn-ea"/>
                <a:cs typeface="+mn-cs"/>
              </a:rPr>
              <a:t>nounce</a:t>
            </a:r>
            <a:r>
              <a:rPr lang="hu-HU" sz="1200" kern="1200" baseline="0" dirty="0">
                <a:solidFill>
                  <a:schemeClr val="tx1"/>
                </a:solidFill>
                <a:effectLst/>
                <a:latin typeface="+mn-lt"/>
                <a:ea typeface="+mn-ea"/>
                <a:cs typeface="+mn-cs"/>
              </a:rPr>
              <a:t> vagy </a:t>
            </a:r>
            <a:r>
              <a:rPr lang="hu-HU" sz="1200" kern="1200" baseline="0" dirty="0" err="1">
                <a:solidFill>
                  <a:schemeClr val="tx1"/>
                </a:solidFill>
                <a:effectLst/>
                <a:latin typeface="+mn-lt"/>
                <a:ea typeface="+mn-ea"/>
                <a:cs typeface="+mn-cs"/>
              </a:rPr>
              <a:t>salt</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nével</a:t>
            </a:r>
            <a:r>
              <a:rPr lang="hu-HU" sz="1200" kern="1200" baseline="0" dirty="0">
                <a:solidFill>
                  <a:schemeClr val="tx1"/>
                </a:solidFill>
                <a:effectLst/>
                <a:latin typeface="+mn-lt"/>
                <a:ea typeface="+mn-ea"/>
                <a:cs typeface="+mn-cs"/>
              </a:rPr>
              <a:t> szoktak illetni), az zárhatja a blokkot, amit rögtön közöl is a többi node-dal. Ekkor a többi node</a:t>
            </a:r>
          </a:p>
          <a:p>
            <a:r>
              <a:rPr lang="hu-HU" dirty="0"/>
              <a:t>1. ellenőrzi, hogy az új blokk szabályos-e:</a:t>
            </a:r>
          </a:p>
          <a:p>
            <a:r>
              <a:rPr lang="hu-HU" sz="1200" kern="1200" baseline="0" dirty="0">
                <a:solidFill>
                  <a:schemeClr val="tx1"/>
                </a:solidFill>
                <a:effectLst/>
                <a:latin typeface="+mn-lt"/>
                <a:ea typeface="+mn-ea"/>
                <a:cs typeface="+mn-cs"/>
              </a:rPr>
              <a:t>—a</a:t>
            </a:r>
            <a:r>
              <a:rPr lang="hu-HU" sz="1200" kern="1200" dirty="0">
                <a:solidFill>
                  <a:schemeClr val="tx1"/>
                </a:solidFill>
                <a:effectLst/>
                <a:latin typeface="+mn-lt"/>
                <a:ea typeface="+mn-ea"/>
                <a:cs typeface="+mn-cs"/>
              </a:rPr>
              <a:t> költést igazoló privát kulcsok a korábbi címzett nyilvános kulcsához tartozik-e?</a:t>
            </a:r>
          </a:p>
          <a:p>
            <a:r>
              <a:rPr lang="hu-HU" sz="1200" kern="1200" baseline="0" dirty="0">
                <a:solidFill>
                  <a:schemeClr val="tx1"/>
                </a:solidFill>
                <a:effectLst/>
                <a:latin typeface="+mn-lt"/>
                <a:ea typeface="+mn-ea"/>
                <a:cs typeface="+mn-cs"/>
              </a:rPr>
              <a:t>—a nincs-e olyan tranzakció benne, mely már korábbi blokkban szerepelt?</a:t>
            </a:r>
          </a:p>
          <a:p>
            <a:r>
              <a:rPr lang="hu-HU" dirty="0"/>
              <a:t>—a tranzakciók hash-kódjai jól vannak-e kiszámolva?</a:t>
            </a:r>
            <a:endParaRPr lang="hu-HU" sz="1200" kern="1200" baseline="0" dirty="0">
              <a:solidFill>
                <a:schemeClr val="tx1"/>
              </a:solidFill>
              <a:effectLst/>
              <a:latin typeface="+mn-lt"/>
              <a:ea typeface="+mn-ea"/>
              <a:cs typeface="+mn-cs"/>
            </a:endParaRPr>
          </a:p>
          <a:p>
            <a:r>
              <a:rPr lang="hu-HU" dirty="0"/>
              <a:t>—a blokk szintű hash-kódok jól vannak-e kiszámolva, beleértve a munkabizonyítékot?</a:t>
            </a:r>
          </a:p>
          <a:p>
            <a:r>
              <a:rPr lang="hu-HU" dirty="0"/>
              <a:t>—az első tranzakció annyi új pénzt tartalmaz-e, amennyi a bányásznak jár?</a:t>
            </a:r>
          </a:p>
          <a:p>
            <a:endParaRPr lang="hu-HU" sz="1200" kern="1200" baseline="0" dirty="0">
              <a:solidFill>
                <a:schemeClr val="tx1"/>
              </a:solidFill>
              <a:effectLst/>
              <a:latin typeface="+mn-lt"/>
              <a:ea typeface="+mn-ea"/>
              <a:cs typeface="+mn-cs"/>
            </a:endParaRPr>
          </a:p>
          <a:p>
            <a:r>
              <a:rPr lang="hu-HU" dirty="0"/>
              <a:t>2. </a:t>
            </a:r>
            <a:r>
              <a:rPr lang="hu-HU" sz="1200" kern="1200" baseline="0" dirty="0">
                <a:solidFill>
                  <a:schemeClr val="tx1"/>
                </a:solidFill>
                <a:effectLst/>
                <a:latin typeface="+mn-lt"/>
                <a:ea typeface="+mn-ea"/>
                <a:cs typeface="+mn-cs"/>
              </a:rPr>
              <a:t>megnézi, hogy a saját korábbi függő tranzakcióiból melyek kerültek be az új blokkba. Azok nélkül ismét igyekszik összeállítani egy blokkot, de annak munkabizonyítékul</a:t>
            </a:r>
            <a:r>
              <a:rPr lang="hu-HU" sz="1200" kern="1200" dirty="0">
                <a:solidFill>
                  <a:schemeClr val="tx1"/>
                </a:solidFill>
                <a:effectLst/>
                <a:latin typeface="+mn-lt"/>
                <a:ea typeface="+mn-ea"/>
                <a:cs typeface="+mn-cs"/>
              </a:rPr>
              <a:t> szolgáló hash kódját már az új tranzakciók speciálisan (</a:t>
            </a:r>
            <a:r>
              <a:rPr lang="hu-HU" sz="1200" kern="1200" dirty="0" err="1">
                <a:solidFill>
                  <a:schemeClr val="tx1"/>
                </a:solidFill>
                <a:effectLst/>
                <a:latin typeface="+mn-lt"/>
                <a:ea typeface="+mn-ea"/>
                <a:cs typeface="+mn-cs"/>
              </a:rPr>
              <a:t>Merkle</a:t>
            </a:r>
            <a:r>
              <a:rPr lang="hu-HU" sz="1200" kern="1200" dirty="0">
                <a:solidFill>
                  <a:schemeClr val="tx1"/>
                </a:solidFill>
                <a:effectLst/>
                <a:latin typeface="+mn-lt"/>
                <a:ea typeface="+mn-ea"/>
                <a:cs typeface="+mn-cs"/>
              </a:rPr>
              <a:t>-fában) képzett hash-kódjával és az új blokk munkabizonyítékával számolja, azaz ezekhez próbálgatja hozzá a véletlenszerűen választott „sót”.</a:t>
            </a:r>
          </a:p>
          <a:p>
            <a:endParaRPr lang="hu-HU" dirty="0"/>
          </a:p>
          <a:p>
            <a:r>
              <a:rPr lang="hu-HU" dirty="0"/>
              <a:t>3. A rendszer így jól működik... egészen addig, amíg (nagyon ritkán) nem „bányásznak ki” új blokkot egyszerre többen.</a:t>
            </a:r>
          </a:p>
        </p:txBody>
      </p:sp>
      <p:sp>
        <p:nvSpPr>
          <p:cNvPr id="4" name="Dia számának helye 3"/>
          <p:cNvSpPr>
            <a:spLocks noGrp="1"/>
          </p:cNvSpPr>
          <p:nvPr>
            <p:ph type="sldNum" sz="quarter" idx="10"/>
          </p:nvPr>
        </p:nvSpPr>
        <p:spPr/>
        <p:txBody>
          <a:bodyPr/>
          <a:lstStyle/>
          <a:p>
            <a:fld id="{92D4E73C-3B8C-944B-8080-F0E7B1B85888}" type="slidenum">
              <a:rPr lang="hu-HU" smtClean="0"/>
              <a:t>16</a:t>
            </a:fld>
            <a:endParaRPr lang="hu-HU"/>
          </a:p>
        </p:txBody>
      </p:sp>
    </p:spTree>
    <p:extLst>
      <p:ext uri="{BB962C8B-B14F-4D97-AF65-F5344CB8AC3E}">
        <p14:creationId xmlns:p14="http://schemas.microsoft.com/office/powerpoint/2010/main" val="389437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C99E899B-3B14-6E45-904C-9A55942FE62B}" type="slidenum">
              <a:rPr lang="hu-HU" smtClean="0"/>
              <a:t>17</a:t>
            </a:fld>
            <a:endParaRPr lang="hu-HU"/>
          </a:p>
        </p:txBody>
      </p:sp>
    </p:spTree>
    <p:extLst>
      <p:ext uri="{BB962C8B-B14F-4D97-AF65-F5344CB8AC3E}">
        <p14:creationId xmlns:p14="http://schemas.microsoft.com/office/powerpoint/2010/main" val="536963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11188" y="250825"/>
            <a:ext cx="5635625" cy="3170238"/>
          </a:xfrm>
        </p:spPr>
      </p:sp>
      <p:sp>
        <p:nvSpPr>
          <p:cNvPr id="3" name="Jegyzetek helye 2"/>
          <p:cNvSpPr>
            <a:spLocks noGrp="1"/>
          </p:cNvSpPr>
          <p:nvPr>
            <p:ph type="body" idx="1"/>
          </p:nvPr>
        </p:nvSpPr>
        <p:spPr>
          <a:xfrm>
            <a:off x="685800" y="3336960"/>
            <a:ext cx="5486400" cy="5411172"/>
          </a:xfrm>
        </p:spPr>
        <p:txBody>
          <a:bodyPr/>
          <a:lstStyle/>
          <a:p>
            <a:r>
              <a:rPr lang="hu-HU" dirty="0"/>
              <a:t>Ha egy node elkészül egy új blokkal, gyorsan közli az eredményt minden node-dal akivel csak tudja, hogy ő kasszírozhassa be az első tranzakcióban érvényesített jutalmat. Ha azonban ez idő alatt egy másik (vagy több) node is sikeresen blokkot hozott létre, úgy ők is igyekeznek saját sikerük hírét olyan gyorsan szétküldeni, ahogy csak tudják. A node-ok egy része az egyik, másik része a másik blokk legyártásáról értesül előbb. Ilyenkor mindegyik dönthet arról, hogy melyik blokkot fogja folytatni, azaz a munkabizonyíték számításhoz melyik előzmény-blokk munkabizonyíték hash-kódját fogja beépíteni a saját számításába. A blokklánc két szálra ágazott, nincs közös főkönyv!</a:t>
            </a:r>
          </a:p>
          <a:p>
            <a:endParaRPr lang="hu-HU" sz="800" dirty="0"/>
          </a:p>
          <a:p>
            <a:r>
              <a:rPr lang="hu-HU" dirty="0"/>
              <a:t>Ez a helyzet akkor is előfordulhat, ha egy csaló node, vagy csaló node-ok egy csoportja egyszerűen nem vesz tudomást az elkészült blokkról, csak a csaló közösségen belül készült blokkokat hajlandóak folytatni. Erre például az szolgáltathat okot, hogy egy-egy (saját) érmét kétszer is </a:t>
            </a:r>
            <a:r>
              <a:rPr lang="hu-HU" dirty="0" err="1"/>
              <a:t>elköltsenek</a:t>
            </a:r>
            <a:r>
              <a:rPr lang="hu-HU" dirty="0"/>
              <a:t> (másét még a csaló sem tudja, mert nincs hozzá privát kulcsa, hogy aláírja a költést). Sikeres blokkjaikat ők is közlik a teljes hálózattal. A dupla költést érzékelve sem tudják a becsületes node-ok eldönteni, hogy a lánc szétválása véletlenül történt (egyidejű blokk létrehozás) vagy szándékosan. Ha a blokkok formailag szabályosak, akkor jók.</a:t>
            </a:r>
          </a:p>
          <a:p>
            <a:endParaRPr lang="hu-HU" sz="800" dirty="0"/>
          </a:p>
          <a:p>
            <a:r>
              <a:rPr lang="hu-HU" dirty="0"/>
              <a:t>Akár véletlen, akár szándékos elágazás történt, a node-ok egy része az egyik, másik része a másik szálon dolgozik tovább. A becsületes node-ok viszont be fogják tartani a blokklánc azon szabályát, hogy mindig azt a szálat kell folytatni, melynek a legtöbb előzmény blokkja van (azaz a leghosszabbat). Ha a becsületes node-ok vannak többségben, ők a nagyobb számítási kapacitásukkal több blokkot tudnak létrehozni. Így a rövidebb szálon már csak a csalók fognak dolgozni. Mivel a feltételezés szerint ők vannak kisebbségben, a rövidebb szál elhal.</a:t>
            </a:r>
          </a:p>
          <a:p>
            <a:endParaRPr lang="hu-HU" sz="800" dirty="0"/>
          </a:p>
          <a:p>
            <a:r>
              <a:rPr lang="hu-HU" dirty="0"/>
              <a:t>Nagyon költséges hash-számítási többséget szerezni a hálózatban. A csalás a rendszerből történő kilépésre készteti a felhasználókat, így </a:t>
            </a:r>
            <a:r>
              <a:rPr lang="hu-HU" dirty="0" err="1"/>
              <a:t>elértéktelenítve</a:t>
            </a:r>
            <a:r>
              <a:rPr lang="hu-HU" dirty="0"/>
              <a:t> a </a:t>
            </a:r>
            <a:r>
              <a:rPr lang="hu-HU" dirty="0" err="1"/>
              <a:t>kriptovalutát</a:t>
            </a:r>
            <a:r>
              <a:rPr lang="hu-HU" dirty="0"/>
              <a:t>. Ezzel kidobott pénzzé vált a csalás érdekében eszközölt beruházás.</a:t>
            </a:r>
          </a:p>
        </p:txBody>
      </p:sp>
      <p:sp>
        <p:nvSpPr>
          <p:cNvPr id="4" name="Dia számának helye 3"/>
          <p:cNvSpPr>
            <a:spLocks noGrp="1"/>
          </p:cNvSpPr>
          <p:nvPr>
            <p:ph type="sldNum" sz="quarter" idx="10"/>
          </p:nvPr>
        </p:nvSpPr>
        <p:spPr/>
        <p:txBody>
          <a:bodyPr/>
          <a:lstStyle/>
          <a:p>
            <a:fld id="{92D4E73C-3B8C-944B-8080-F0E7B1B85888}" type="slidenum">
              <a:rPr lang="hu-HU" smtClean="0"/>
              <a:t>18</a:t>
            </a:fld>
            <a:endParaRPr lang="hu-HU"/>
          </a:p>
        </p:txBody>
      </p:sp>
    </p:spTree>
    <p:extLst>
      <p:ext uri="{BB962C8B-B14F-4D97-AF65-F5344CB8AC3E}">
        <p14:creationId xmlns:p14="http://schemas.microsoft.com/office/powerpoint/2010/main" val="834883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Amit egyszer</a:t>
            </a:r>
            <a:r>
              <a:rPr lang="hu-HU" sz="1200" kern="1200" baseline="0" dirty="0">
                <a:solidFill>
                  <a:schemeClr val="tx1"/>
                </a:solidFill>
                <a:effectLst/>
                <a:latin typeface="+mn-lt"/>
                <a:ea typeface="+mn-ea"/>
                <a:cs typeface="+mn-cs"/>
              </a:rPr>
              <a:t> beraktál, az ott is marad, visszamenően nem módosítható, nem törölhető, nem rakhatta be más (letagadhatatlan). Sajnos ez a hibás adat esetén is igaz!</a:t>
            </a:r>
            <a:endParaRPr lang="hu-HU" dirty="0"/>
          </a:p>
        </p:txBody>
      </p:sp>
      <p:sp>
        <p:nvSpPr>
          <p:cNvPr id="4" name="Dia számának helye 3"/>
          <p:cNvSpPr>
            <a:spLocks noGrp="1"/>
          </p:cNvSpPr>
          <p:nvPr>
            <p:ph type="sldNum" sz="quarter" idx="10"/>
          </p:nvPr>
        </p:nvSpPr>
        <p:spPr/>
        <p:txBody>
          <a:bodyPr/>
          <a:lstStyle/>
          <a:p>
            <a:fld id="{92D4E73C-3B8C-944B-8080-F0E7B1B85888}" type="slidenum">
              <a:rPr lang="hu-HU" smtClean="0"/>
              <a:t>19</a:t>
            </a:fld>
            <a:endParaRPr lang="hu-HU"/>
          </a:p>
        </p:txBody>
      </p:sp>
    </p:spTree>
    <p:extLst>
      <p:ext uri="{BB962C8B-B14F-4D97-AF65-F5344CB8AC3E}">
        <p14:creationId xmlns:p14="http://schemas.microsoft.com/office/powerpoint/2010/main" val="130240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Napjaink blockchain megoldásai már jóval többről szólnak, mint a </a:t>
            </a:r>
            <a:r>
              <a:rPr lang="hu-HU" sz="1200" kern="1200" dirty="0" err="1">
                <a:solidFill>
                  <a:schemeClr val="tx1"/>
                </a:solidFill>
                <a:effectLst/>
                <a:latin typeface="+mn-lt"/>
                <a:ea typeface="+mn-ea"/>
                <a:cs typeface="+mn-cs"/>
              </a:rPr>
              <a:t>kriptovaluták</a:t>
            </a:r>
            <a:r>
              <a:rPr lang="hu-HU" sz="1200" kern="1200" dirty="0">
                <a:solidFill>
                  <a:schemeClr val="tx1"/>
                </a:solidFill>
                <a:effectLst/>
                <a:latin typeface="+mn-lt"/>
                <a:ea typeface="+mn-ea"/>
                <a:cs typeface="+mn-cs"/>
              </a:rPr>
              <a:t>, magát az informatikai megoldást mégis a Bitcoin hívta életre. Az elektronikus pénz az elektronikus banki rendszerekkel jött létre. A gazdálkodók egymás közti utalásai és a bankkártyát használó emberek nem igényeltek bankjegyet. A forgalomban lévő pénz egy részét már nem kellett kinyomtatni, az az elektronikus jelekbe költözött. A bankjegyekkel ellentétben viszont csak pénzintézeti (banki) rendszerekben volt tárolható, nem lehetett például hazavinni. Ne feledjük: a bankkártyák segítségével is számlapénzzel végzünk tranzakciókat. Később megjelentek olyan kártyák is, amelyek magukban tárolták a felhasznált értéket az egykori nyilvános telefonkártyákhoz hasonlóan, de sok szempontból ezek is a kibocsátóhoz kapcsolódtak.</a:t>
            </a:r>
          </a:p>
        </p:txBody>
      </p:sp>
      <p:sp>
        <p:nvSpPr>
          <p:cNvPr id="4" name="Dia számának helye 3"/>
          <p:cNvSpPr>
            <a:spLocks noGrp="1"/>
          </p:cNvSpPr>
          <p:nvPr>
            <p:ph type="sldNum" sz="quarter" idx="10"/>
          </p:nvPr>
        </p:nvSpPr>
        <p:spPr/>
        <p:txBody>
          <a:bodyPr/>
          <a:lstStyle/>
          <a:p>
            <a:fld id="{92D4E73C-3B8C-944B-8080-F0E7B1B85888}" type="slidenum">
              <a:rPr lang="hu-HU" smtClean="0"/>
              <a:t>4</a:t>
            </a:fld>
            <a:endParaRPr lang="hu-HU"/>
          </a:p>
        </p:txBody>
      </p:sp>
    </p:spTree>
    <p:extLst>
      <p:ext uri="{BB962C8B-B14F-4D97-AF65-F5344CB8AC3E}">
        <p14:creationId xmlns:p14="http://schemas.microsoft.com/office/powerpoint/2010/main" val="1278602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92D4E73C-3B8C-944B-8080-F0E7B1B85888}" type="slidenum">
              <a:rPr lang="hu-HU" smtClean="0"/>
              <a:t>5</a:t>
            </a:fld>
            <a:endParaRPr lang="hu-HU"/>
          </a:p>
        </p:txBody>
      </p:sp>
    </p:spTree>
    <p:extLst>
      <p:ext uri="{BB962C8B-B14F-4D97-AF65-F5344CB8AC3E}">
        <p14:creationId xmlns:p14="http://schemas.microsoft.com/office/powerpoint/2010/main" val="37902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 </a:t>
            </a:r>
            <a:endParaRPr lang="hu-HU" dirty="0"/>
          </a:p>
        </p:txBody>
      </p:sp>
      <p:sp>
        <p:nvSpPr>
          <p:cNvPr id="4" name="Dia számának helye 3"/>
          <p:cNvSpPr>
            <a:spLocks noGrp="1"/>
          </p:cNvSpPr>
          <p:nvPr>
            <p:ph type="sldNum" sz="quarter" idx="10"/>
          </p:nvPr>
        </p:nvSpPr>
        <p:spPr/>
        <p:txBody>
          <a:bodyPr/>
          <a:lstStyle/>
          <a:p>
            <a:fld id="{92D4E73C-3B8C-944B-8080-F0E7B1B85888}" type="slidenum">
              <a:rPr lang="hu-HU" smtClean="0"/>
              <a:t>6</a:t>
            </a:fld>
            <a:endParaRPr lang="hu-HU"/>
          </a:p>
        </p:txBody>
      </p:sp>
    </p:spTree>
    <p:extLst>
      <p:ext uri="{BB962C8B-B14F-4D97-AF65-F5344CB8AC3E}">
        <p14:creationId xmlns:p14="http://schemas.microsoft.com/office/powerpoint/2010/main" val="189867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 bank a pénz sorszámát, értékét és első címzettjét (akié a követelés) aláírja, mellékelve saját nyilvános kulcsát,</a:t>
            </a:r>
            <a:r>
              <a:rPr lang="hu-HU" sz="1200" kern="1200" baseline="0" dirty="0">
                <a:solidFill>
                  <a:schemeClr val="tx1"/>
                </a:solidFill>
                <a:effectLst/>
                <a:latin typeface="+mn-lt"/>
                <a:ea typeface="+mn-ea"/>
                <a:cs typeface="+mn-cs"/>
              </a:rPr>
              <a:t> hogy ellenőrizni lehessen az aláírást. Az elektronikus pénzt közzéteszi. Ha ekkor valaki a saját publikus kulcsára akarja a címzettet átírni, a bank aláírását visszafejtve nem az eredeti pénz (sorszám és érték, 1. tulaj publikus kulcsa) hash-kódját kapom. Ha a címzett átírása nélkül akarja másét elkölteni, akkor a címzett publikus kulcsával visszafejtve a hamis aláírást nem a bank által kiadott (sorszám, érték, 1. tulaj publikus kulcsa, ezek hash-ének bank általi aláírása, bank publikus kulcsa) adatok és a csaló által címzett (2. tulaj publikus kulcsa) adat hash-kódját adja vissza az 1. tulaj publikus kulcsa, hiszen az nem a csaló privát kulcsához tartozik. Mindenki csak neki címzett pénzt költhet, de azt többször is! </a:t>
            </a:r>
            <a:r>
              <a:rPr lang="hu-HU" sz="1200" kern="1200" baseline="0" dirty="0">
                <a:solidFill>
                  <a:schemeClr val="tx1"/>
                </a:solidFill>
                <a:effectLst/>
                <a:latin typeface="+mn-lt"/>
                <a:ea typeface="+mn-ea"/>
                <a:cs typeface="+mn-cs"/>
                <a:sym typeface="Wingdings"/>
              </a:rPr>
              <a:t></a:t>
            </a:r>
            <a:endParaRPr lang="hu-HU" dirty="0"/>
          </a:p>
        </p:txBody>
      </p:sp>
      <p:sp>
        <p:nvSpPr>
          <p:cNvPr id="4" name="Dia számának helye 3"/>
          <p:cNvSpPr>
            <a:spLocks noGrp="1"/>
          </p:cNvSpPr>
          <p:nvPr>
            <p:ph type="sldNum" sz="quarter" idx="10"/>
          </p:nvPr>
        </p:nvSpPr>
        <p:spPr/>
        <p:txBody>
          <a:bodyPr/>
          <a:lstStyle/>
          <a:p>
            <a:fld id="{92D4E73C-3B8C-944B-8080-F0E7B1B85888}" type="slidenum">
              <a:rPr lang="hu-HU" smtClean="0"/>
              <a:t>7</a:t>
            </a:fld>
            <a:endParaRPr lang="hu-HU"/>
          </a:p>
        </p:txBody>
      </p:sp>
    </p:spTree>
    <p:extLst>
      <p:ext uri="{BB962C8B-B14F-4D97-AF65-F5344CB8AC3E}">
        <p14:creationId xmlns:p14="http://schemas.microsoft.com/office/powerpoint/2010/main" val="202085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Az összes bankjegy (hívhatjuk pénzérmének</a:t>
            </a:r>
            <a:r>
              <a:rPr lang="hu-HU" sz="1200" kern="1200" baseline="0" dirty="0">
                <a:solidFill>
                  <a:schemeClr val="tx1"/>
                </a:solidFill>
                <a:effectLst/>
                <a:latin typeface="+mn-lt"/>
                <a:ea typeface="+mn-ea"/>
                <a:cs typeface="+mn-cs"/>
              </a:rPr>
              <a:t> is</a:t>
            </a:r>
            <a:r>
              <a:rPr lang="hu-HU" sz="1200" kern="1200" dirty="0">
                <a:solidFill>
                  <a:schemeClr val="tx1"/>
                </a:solidFill>
                <a:effectLst/>
                <a:latin typeface="+mn-lt"/>
                <a:ea typeface="+mn-ea"/>
                <a:cs typeface="+mn-cs"/>
              </a:rPr>
              <a:t>) minden tranzakció után elküldésre</a:t>
            </a:r>
            <a:r>
              <a:rPr lang="hu-HU" sz="1200" kern="1200" baseline="0" dirty="0">
                <a:solidFill>
                  <a:schemeClr val="tx1"/>
                </a:solidFill>
                <a:effectLst/>
                <a:latin typeface="+mn-lt"/>
                <a:ea typeface="+mn-ea"/>
                <a:cs typeface="+mn-cs"/>
              </a:rPr>
              <a:t> kerül a banknak, aki azt a főkönyven közzéteszi, ha szabályos. Ha valaki fizetni akar vele, akkor az elfogadó megnézi a főkönyvet, hogy az adott érme azé-e, aki fizetni akar vele. A lekérdezés pillanatától valamennyi ideig (pl. 10 másodpercig) a bank a lekérdező részére zárolja a pénzt. Ezen idő alatt erre az érmére más nem jelenthet be tranzakciót. Így az elfogadó biztos lehet benne, hogy az érme következő tranzakcióját ő jelentheti be (mindig az elfogadó jelenti be a banknak a tranzakciót).</a:t>
            </a:r>
            <a:endParaRPr lang="hu-HU" dirty="0"/>
          </a:p>
        </p:txBody>
      </p:sp>
      <p:sp>
        <p:nvSpPr>
          <p:cNvPr id="4" name="Dia számának helye 3"/>
          <p:cNvSpPr>
            <a:spLocks noGrp="1"/>
          </p:cNvSpPr>
          <p:nvPr>
            <p:ph type="sldNum" sz="quarter" idx="10"/>
          </p:nvPr>
        </p:nvSpPr>
        <p:spPr/>
        <p:txBody>
          <a:bodyPr/>
          <a:lstStyle/>
          <a:p>
            <a:fld id="{92D4E73C-3B8C-944B-8080-F0E7B1B85888}" type="slidenum">
              <a:rPr lang="hu-HU" smtClean="0"/>
              <a:t>8</a:t>
            </a:fld>
            <a:endParaRPr lang="hu-HU"/>
          </a:p>
        </p:txBody>
      </p:sp>
    </p:spTree>
    <p:extLst>
      <p:ext uri="{BB962C8B-B14F-4D97-AF65-F5344CB8AC3E}">
        <p14:creationId xmlns:p14="http://schemas.microsoft.com/office/powerpoint/2010/main" val="1971036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2D4E73C-3B8C-944B-8080-F0E7B1B85888}" type="slidenum">
              <a:rPr lang="hu-HU" smtClean="0"/>
              <a:t>9</a:t>
            </a:fld>
            <a:endParaRPr lang="hu-HU"/>
          </a:p>
        </p:txBody>
      </p:sp>
    </p:spTree>
    <p:extLst>
      <p:ext uri="{BB962C8B-B14F-4D97-AF65-F5344CB8AC3E}">
        <p14:creationId xmlns:p14="http://schemas.microsoft.com/office/powerpoint/2010/main" val="128013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2D4E73C-3B8C-944B-8080-F0E7B1B85888}" type="slidenum">
              <a:rPr lang="hu-HU" smtClean="0"/>
              <a:t>10</a:t>
            </a:fld>
            <a:endParaRPr lang="hu-HU"/>
          </a:p>
        </p:txBody>
      </p:sp>
    </p:spTree>
    <p:extLst>
      <p:ext uri="{BB962C8B-B14F-4D97-AF65-F5344CB8AC3E}">
        <p14:creationId xmlns:p14="http://schemas.microsoft.com/office/powerpoint/2010/main" val="1518668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a:xfrm>
            <a:off x="685800" y="4400549"/>
            <a:ext cx="5486400" cy="4459095"/>
          </a:xfrm>
        </p:spPr>
        <p:txBody>
          <a:bodyPr/>
          <a:lstStyle/>
          <a:p>
            <a:r>
              <a:rPr lang="hu-HU" dirty="0"/>
              <a:t>A dupla (vagy többszörös) költés problémája: ha valaki elkölt egy érmét, a fogadó azt feltehetően azonnal bejelenti annyi főkönyvet vezető számítógépnek (node-</a:t>
            </a:r>
            <a:r>
              <a:rPr lang="hu-HU" dirty="0" err="1"/>
              <a:t>nak</a:t>
            </a:r>
            <a:r>
              <a:rPr lang="hu-HU" dirty="0"/>
              <a:t>), amennyinek csak tudja. A node-ok is olyan gyakran szinkronizálják a főkönyven lévő érmék állapotát, amilyen gyakran csak tudják. Ha szándékosan csalni akar egy érme tulajdonosa, akkor egy normál tranzakciót követően kis eséllyel talál olyan node-</a:t>
            </a:r>
            <a:r>
              <a:rPr lang="hu-HU" dirty="0" err="1"/>
              <a:t>ot</a:t>
            </a:r>
            <a:r>
              <a:rPr lang="hu-HU" dirty="0"/>
              <a:t>, aki a tranzakcióját érvényesnek fogadja el. A node-ok azt fogják jelezni, hogy „már nem Te vagy az érme tulajdonosa, a tranzakció bejegyzését elutasítom”. Kis eséllyel előfordulhat, hogy egy node-hoz valóban nem jutott el az első költés híre, ezért lekönyveli egy harmadik fél javára (akinek másodszor fizettek) a tranzakciót. Mivel ez elvileg véletlenül előfordulhat, a node-dal szemben nem fogalmazható meg biztosan, hogy csaló. Ezért előfordulhat, hogy egy pénzérme tulajdonosa összejátszik egy node-dal, vagy node-ok egy csoportjával, megkérve őket, hogy egy adott időpontban ne szinkronizálják a főkönyvüket a többi (be nem avatott) node-dal.</a:t>
            </a:r>
          </a:p>
          <a:p>
            <a:endParaRPr lang="hu-HU" dirty="0"/>
          </a:p>
          <a:p>
            <a:r>
              <a:rPr lang="hu-HU" dirty="0"/>
              <a:t>Az érme második elköltését a csaló csak a beavatott node-oknak jelenti be, akik ezt követően buzgón elkezdik főkönyvük szabályoknak megfelelő szinkronizálását. Ekkor a csalárd rész-hálózat elemei egyetértenek a második költés érvényességében, még a hálózat többi node-ja szerint az első költés szerinti címzett a jogos tulajdonos. Amikor a csaló és becsületes node-ok egyeztetnek, mindketten hibalistára teszik az adott sorszámú érmét. Ha ezt utána érvényesként mutatják be, a többiek kizárják őket a hálózatból (ha a csalók voltak többen akkor igazából a becsületesek magukat zárják ki). A szabály miatt a csalással nyereséget nem lehet elérni, de másnak veszteséget lehet okozni. A probléma kezelése nem kielégítő.</a:t>
            </a:r>
          </a:p>
        </p:txBody>
      </p:sp>
      <p:sp>
        <p:nvSpPr>
          <p:cNvPr id="4" name="Dia számának helye 3"/>
          <p:cNvSpPr>
            <a:spLocks noGrp="1"/>
          </p:cNvSpPr>
          <p:nvPr>
            <p:ph type="sldNum" sz="quarter" idx="10"/>
          </p:nvPr>
        </p:nvSpPr>
        <p:spPr/>
        <p:txBody>
          <a:bodyPr/>
          <a:lstStyle/>
          <a:p>
            <a:fld id="{92D4E73C-3B8C-944B-8080-F0E7B1B85888}" type="slidenum">
              <a:rPr lang="hu-HU" smtClean="0"/>
              <a:t>11</a:t>
            </a:fld>
            <a:endParaRPr lang="hu-HU"/>
          </a:p>
        </p:txBody>
      </p:sp>
    </p:spTree>
    <p:extLst>
      <p:ext uri="{BB962C8B-B14F-4D97-AF65-F5344CB8AC3E}">
        <p14:creationId xmlns:p14="http://schemas.microsoft.com/office/powerpoint/2010/main" val="1952347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A1759035-790F-9F49-98F1-2ABFAD7AEF29}" type="datetimeFigureOut">
              <a:rPr lang="hu-HU" smtClean="0"/>
              <a:t>2021. 05. 07.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1E3736F-EF05-1E4C-8805-8296CF921CF9}" type="slidenum">
              <a:rPr lang="hu-HU" smtClean="0"/>
              <a:t>‹#›</a:t>
            </a:fld>
            <a:endParaRPr lang="hu-HU"/>
          </a:p>
        </p:txBody>
      </p:sp>
    </p:spTree>
    <p:extLst>
      <p:ext uri="{BB962C8B-B14F-4D97-AF65-F5344CB8AC3E}">
        <p14:creationId xmlns:p14="http://schemas.microsoft.com/office/powerpoint/2010/main" val="8421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A1759035-790F-9F49-98F1-2ABFAD7AEF29}" type="datetimeFigureOut">
              <a:rPr lang="hu-HU" smtClean="0"/>
              <a:t>2021. 05. 07.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1E3736F-EF05-1E4C-8805-8296CF921CF9}" type="slidenum">
              <a:rPr lang="hu-HU" smtClean="0"/>
              <a:t>‹#›</a:t>
            </a:fld>
            <a:endParaRPr lang="hu-HU"/>
          </a:p>
        </p:txBody>
      </p:sp>
    </p:spTree>
    <p:extLst>
      <p:ext uri="{BB962C8B-B14F-4D97-AF65-F5344CB8AC3E}">
        <p14:creationId xmlns:p14="http://schemas.microsoft.com/office/powerpoint/2010/main" val="213041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A1759035-790F-9F49-98F1-2ABFAD7AEF29}" type="datetimeFigureOut">
              <a:rPr lang="hu-HU" smtClean="0"/>
              <a:t>2021. 05. 07.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1E3736F-EF05-1E4C-8805-8296CF921CF9}" type="slidenum">
              <a:rPr lang="hu-HU" smtClean="0"/>
              <a:t>‹#›</a:t>
            </a:fld>
            <a:endParaRPr lang="hu-HU"/>
          </a:p>
        </p:txBody>
      </p:sp>
    </p:spTree>
    <p:extLst>
      <p:ext uri="{BB962C8B-B14F-4D97-AF65-F5344CB8AC3E}">
        <p14:creationId xmlns:p14="http://schemas.microsoft.com/office/powerpoint/2010/main" val="90204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A1759035-790F-9F49-98F1-2ABFAD7AEF29}" type="datetimeFigureOut">
              <a:rPr lang="hu-HU" smtClean="0"/>
              <a:t>2021. 05. 07.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1E3736F-EF05-1E4C-8805-8296CF921CF9}" type="slidenum">
              <a:rPr lang="hu-HU" smtClean="0"/>
              <a:t>‹#›</a:t>
            </a:fld>
            <a:endParaRPr lang="hu-HU"/>
          </a:p>
        </p:txBody>
      </p:sp>
    </p:spTree>
    <p:extLst>
      <p:ext uri="{BB962C8B-B14F-4D97-AF65-F5344CB8AC3E}">
        <p14:creationId xmlns:p14="http://schemas.microsoft.com/office/powerpoint/2010/main" val="19892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A1759035-790F-9F49-98F1-2ABFAD7AEF29}" type="datetimeFigureOut">
              <a:rPr lang="hu-HU" smtClean="0"/>
              <a:t>2021. 05. 07.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1E3736F-EF05-1E4C-8805-8296CF921CF9}" type="slidenum">
              <a:rPr lang="hu-HU" smtClean="0"/>
              <a:t>‹#›</a:t>
            </a:fld>
            <a:endParaRPr lang="hu-HU"/>
          </a:p>
        </p:txBody>
      </p:sp>
    </p:spTree>
    <p:extLst>
      <p:ext uri="{BB962C8B-B14F-4D97-AF65-F5344CB8AC3E}">
        <p14:creationId xmlns:p14="http://schemas.microsoft.com/office/powerpoint/2010/main" val="183623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A1759035-790F-9F49-98F1-2ABFAD7AEF29}" type="datetimeFigureOut">
              <a:rPr lang="hu-HU" smtClean="0"/>
              <a:t>2021. 05. 07.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1E3736F-EF05-1E4C-8805-8296CF921CF9}" type="slidenum">
              <a:rPr lang="hu-HU" smtClean="0"/>
              <a:t>‹#›</a:t>
            </a:fld>
            <a:endParaRPr lang="hu-HU"/>
          </a:p>
        </p:txBody>
      </p:sp>
    </p:spTree>
    <p:extLst>
      <p:ext uri="{BB962C8B-B14F-4D97-AF65-F5344CB8AC3E}">
        <p14:creationId xmlns:p14="http://schemas.microsoft.com/office/powerpoint/2010/main" val="18815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A1759035-790F-9F49-98F1-2ABFAD7AEF29}" type="datetimeFigureOut">
              <a:rPr lang="hu-HU" smtClean="0"/>
              <a:t>2021. 05. 07.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1E3736F-EF05-1E4C-8805-8296CF921CF9}" type="slidenum">
              <a:rPr lang="hu-HU" smtClean="0"/>
              <a:t>‹#›</a:t>
            </a:fld>
            <a:endParaRPr lang="hu-HU"/>
          </a:p>
        </p:txBody>
      </p:sp>
    </p:spTree>
    <p:extLst>
      <p:ext uri="{BB962C8B-B14F-4D97-AF65-F5344CB8AC3E}">
        <p14:creationId xmlns:p14="http://schemas.microsoft.com/office/powerpoint/2010/main" val="122824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A1759035-790F-9F49-98F1-2ABFAD7AEF29}" type="datetimeFigureOut">
              <a:rPr lang="hu-HU" smtClean="0"/>
              <a:t>2021. 05. 07.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F1E3736F-EF05-1E4C-8805-8296CF921CF9}" type="slidenum">
              <a:rPr lang="hu-HU" smtClean="0"/>
              <a:t>‹#›</a:t>
            </a:fld>
            <a:endParaRPr lang="hu-HU"/>
          </a:p>
        </p:txBody>
      </p:sp>
    </p:spTree>
    <p:extLst>
      <p:ext uri="{BB962C8B-B14F-4D97-AF65-F5344CB8AC3E}">
        <p14:creationId xmlns:p14="http://schemas.microsoft.com/office/powerpoint/2010/main" val="156987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1759035-790F-9F49-98F1-2ABFAD7AEF29}" type="datetimeFigureOut">
              <a:rPr lang="hu-HU" smtClean="0"/>
              <a:t>2021. 05. 07.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1E3736F-EF05-1E4C-8805-8296CF921CF9}" type="slidenum">
              <a:rPr lang="hu-HU" smtClean="0"/>
              <a:t>‹#›</a:t>
            </a:fld>
            <a:endParaRPr lang="hu-HU"/>
          </a:p>
        </p:txBody>
      </p:sp>
    </p:spTree>
    <p:extLst>
      <p:ext uri="{BB962C8B-B14F-4D97-AF65-F5344CB8AC3E}">
        <p14:creationId xmlns:p14="http://schemas.microsoft.com/office/powerpoint/2010/main" val="92123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A1759035-790F-9F49-98F1-2ABFAD7AEF29}" type="datetimeFigureOut">
              <a:rPr lang="hu-HU" smtClean="0"/>
              <a:t>2021. 05. 07.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1E3736F-EF05-1E4C-8805-8296CF921CF9}" type="slidenum">
              <a:rPr lang="hu-HU" smtClean="0"/>
              <a:t>‹#›</a:t>
            </a:fld>
            <a:endParaRPr lang="hu-HU"/>
          </a:p>
        </p:txBody>
      </p:sp>
    </p:spTree>
    <p:extLst>
      <p:ext uri="{BB962C8B-B14F-4D97-AF65-F5344CB8AC3E}">
        <p14:creationId xmlns:p14="http://schemas.microsoft.com/office/powerpoint/2010/main" val="206948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A1759035-790F-9F49-98F1-2ABFAD7AEF29}" type="datetimeFigureOut">
              <a:rPr lang="hu-HU" smtClean="0"/>
              <a:t>2021. 05. 07.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1E3736F-EF05-1E4C-8805-8296CF921CF9}" type="slidenum">
              <a:rPr lang="hu-HU" smtClean="0"/>
              <a:t>‹#›</a:t>
            </a:fld>
            <a:endParaRPr lang="hu-HU"/>
          </a:p>
        </p:txBody>
      </p:sp>
    </p:spTree>
    <p:extLst>
      <p:ext uri="{BB962C8B-B14F-4D97-AF65-F5344CB8AC3E}">
        <p14:creationId xmlns:p14="http://schemas.microsoft.com/office/powerpoint/2010/main" val="1255114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59035-790F-9F49-98F1-2ABFAD7AEF29}" type="datetimeFigureOut">
              <a:rPr lang="hu-HU" smtClean="0"/>
              <a:t>2021. 05. 07.</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3736F-EF05-1E4C-8805-8296CF921CF9}" type="slidenum">
              <a:rPr lang="hu-HU" smtClean="0"/>
              <a:t>‹#›</a:t>
            </a:fld>
            <a:endParaRPr lang="hu-HU"/>
          </a:p>
        </p:txBody>
      </p:sp>
    </p:spTree>
    <p:extLst>
      <p:ext uri="{BB962C8B-B14F-4D97-AF65-F5344CB8AC3E}">
        <p14:creationId xmlns:p14="http://schemas.microsoft.com/office/powerpoint/2010/main" val="1438219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bin"/><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bin"/><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bin"/><Relationship Id="rId10" Type="http://schemas.openxmlformats.org/officeDocument/2006/relationships/image" Target="../media/image14.png"/><Relationship Id="rId4" Type="http://schemas.microsoft.com/office/2007/relationships/hdphoto" Target="../media/hdphoto4.wdp"/><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4000" y="997481"/>
            <a:ext cx="9144000" cy="1763224"/>
          </a:xfrm>
        </p:spPr>
        <p:txBody>
          <a:bodyPr/>
          <a:lstStyle/>
          <a:p>
            <a:r>
              <a:rPr lang="hu-HU" b="1" dirty="0">
                <a:solidFill>
                  <a:schemeClr val="accent1">
                    <a:lumMod val="75000"/>
                  </a:schemeClr>
                </a:solidFill>
              </a:rPr>
              <a:t>Blockchain — van ennek értelme?</a:t>
            </a:r>
          </a:p>
        </p:txBody>
      </p:sp>
      <p:sp>
        <p:nvSpPr>
          <p:cNvPr id="3" name="Alcím 2"/>
          <p:cNvSpPr>
            <a:spLocks noGrp="1"/>
          </p:cNvSpPr>
          <p:nvPr>
            <p:ph type="subTitle" idx="1"/>
          </p:nvPr>
        </p:nvSpPr>
        <p:spPr>
          <a:xfrm>
            <a:off x="1508158" y="3609106"/>
            <a:ext cx="9144000" cy="951113"/>
          </a:xfrm>
        </p:spPr>
        <p:txBody>
          <a:bodyPr>
            <a:normAutofit/>
          </a:bodyPr>
          <a:lstStyle/>
          <a:p>
            <a:r>
              <a:rPr lang="hu-HU" sz="3600" dirty="0">
                <a:solidFill>
                  <a:schemeClr val="accent1">
                    <a:lumMod val="75000"/>
                  </a:schemeClr>
                </a:solidFill>
              </a:rPr>
              <a:t>Megkerülhető a BC technológia?</a:t>
            </a:r>
          </a:p>
        </p:txBody>
      </p:sp>
      <p:sp>
        <p:nvSpPr>
          <p:cNvPr id="5" name="Szövegdoboz 4"/>
          <p:cNvSpPr txBox="1"/>
          <p:nvPr/>
        </p:nvSpPr>
        <p:spPr>
          <a:xfrm>
            <a:off x="4727965" y="4747202"/>
            <a:ext cx="2736070" cy="523220"/>
          </a:xfrm>
          <a:prstGeom prst="rect">
            <a:avLst/>
          </a:prstGeom>
          <a:noFill/>
        </p:spPr>
        <p:txBody>
          <a:bodyPr wrap="none" rtlCol="0">
            <a:spAutoFit/>
          </a:bodyPr>
          <a:lstStyle/>
          <a:p>
            <a:pPr algn="ctr"/>
            <a:r>
              <a:rPr lang="hu-HU" sz="2800" dirty="0" err="1">
                <a:solidFill>
                  <a:schemeClr val="accent1">
                    <a:lumMod val="75000"/>
                  </a:schemeClr>
                </a:solidFill>
              </a:rPr>
              <a:t>Vágujhelyi</a:t>
            </a:r>
            <a:r>
              <a:rPr lang="hu-HU" sz="2800" dirty="0">
                <a:solidFill>
                  <a:schemeClr val="accent1">
                    <a:lumMod val="75000"/>
                  </a:schemeClr>
                </a:solidFill>
              </a:rPr>
              <a:t> Ferenc</a:t>
            </a:r>
          </a:p>
        </p:txBody>
      </p:sp>
      <p:grpSp>
        <p:nvGrpSpPr>
          <p:cNvPr id="84" name="Csoportba foglalás 83"/>
          <p:cNvGrpSpPr/>
          <p:nvPr/>
        </p:nvGrpSpPr>
        <p:grpSpPr>
          <a:xfrm rot="20000661">
            <a:off x="1744878" y="3174119"/>
            <a:ext cx="8702242" cy="800531"/>
            <a:chOff x="1636574" y="5319853"/>
            <a:chExt cx="6170116" cy="525958"/>
          </a:xfrm>
          <a:noFill/>
        </p:grpSpPr>
        <p:sp>
          <p:nvSpPr>
            <p:cNvPr id="83" name="Szabadkézi sokszög 82"/>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Szabadkézi sokszög 81"/>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Szabadkézi sokszög 80"/>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Szabadkézi sokszög 7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Szabadkézi sokszög 78"/>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Szabadkézi sokszög 77"/>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Szabadkézi sokszög 76"/>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Szabadkézi sokszög 75"/>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5" name="Csoportba foglalás 84"/>
          <p:cNvGrpSpPr/>
          <p:nvPr/>
        </p:nvGrpSpPr>
        <p:grpSpPr>
          <a:xfrm rot="20000661">
            <a:off x="1897278" y="3326519"/>
            <a:ext cx="8702242" cy="800531"/>
            <a:chOff x="1636574" y="5319853"/>
            <a:chExt cx="6170116" cy="525958"/>
          </a:xfrm>
          <a:noFill/>
        </p:grpSpPr>
        <p:sp>
          <p:nvSpPr>
            <p:cNvPr id="86" name="Szabadkézi sokszög 85"/>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Szabadkézi sokszög 86"/>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Szabadkézi sokszög 87"/>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Szabadkézi sokszög 88"/>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Szabadkézi sokszög 89"/>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Szabadkézi sokszög 90"/>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Szabadkézi sokszög 91"/>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Szabadkézi sokszög 92"/>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Szabadkézi sokszög 93"/>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Szabadkézi sokszög 94"/>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Szabadkézi sokszög 95"/>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Szabadkézi sokszög 96"/>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Szabadkézi sokszög 97"/>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Szabadkézi sokszög 98"/>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Szabadkézi sokszög 99"/>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Szabadkézi sokszög 100"/>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Szabadkézi sokszög 101"/>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Szabadkézi sokszög 102"/>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Szabadkézi sokszög 103"/>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Szabadkézi sokszög 104"/>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6" name="Szabadkézi sokszög 105"/>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Szabadkézi sokszög 106"/>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Szabadkézi sokszög 107"/>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9" name="Szabadkézi sokszög 108"/>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Szabadkézi sokszög 109"/>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Szabadkézi sokszög 110"/>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Szabadkézi sokszög 111"/>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Szabadkézi sokszög 112"/>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Szabadkézi sokszög 113"/>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Tree>
    <p:extLst>
      <p:ext uri="{BB962C8B-B14F-4D97-AF65-F5344CB8AC3E}">
        <p14:creationId xmlns:p14="http://schemas.microsoft.com/office/powerpoint/2010/main" val="49548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67268" y="178420"/>
            <a:ext cx="10950498" cy="584775"/>
          </a:xfrm>
          <a:prstGeom prst="rect">
            <a:avLst/>
          </a:prstGeom>
          <a:noFill/>
        </p:spPr>
        <p:txBody>
          <a:bodyPr wrap="square" rtlCol="0">
            <a:spAutoFit/>
          </a:bodyPr>
          <a:lstStyle/>
          <a:p>
            <a:r>
              <a:rPr lang="hu-HU" sz="3200" dirty="0"/>
              <a:t>A központ nélküli főkönyv (amiben pénzt hitelesítünk!)</a:t>
            </a:r>
          </a:p>
        </p:txBody>
      </p:sp>
      <p:sp>
        <p:nvSpPr>
          <p:cNvPr id="3" name="Dia számának helye 2"/>
          <p:cNvSpPr>
            <a:spLocks noGrp="1"/>
          </p:cNvSpPr>
          <p:nvPr>
            <p:ph type="sldNum" sz="quarter" idx="12"/>
          </p:nvPr>
        </p:nvSpPr>
        <p:spPr/>
        <p:txBody>
          <a:bodyPr/>
          <a:lstStyle/>
          <a:p>
            <a:fld id="{7C41E7FA-F4ED-D847-A0D1-553DA4797C2E}" type="slidenum">
              <a:rPr lang="hu-HU" smtClean="0"/>
              <a:t>10</a:t>
            </a:fld>
            <a:r>
              <a:rPr lang="hu-HU" dirty="0"/>
              <a:t> / 30</a:t>
            </a:r>
          </a:p>
        </p:txBody>
      </p:sp>
      <p:grpSp>
        <p:nvGrpSpPr>
          <p:cNvPr id="46" name="Csoportba foglalás 45"/>
          <p:cNvGrpSpPr/>
          <p:nvPr/>
        </p:nvGrpSpPr>
        <p:grpSpPr>
          <a:xfrm rot="20000661">
            <a:off x="4008186" y="3277694"/>
            <a:ext cx="8702242" cy="800531"/>
            <a:chOff x="1636574" y="5319853"/>
            <a:chExt cx="6170116" cy="525958"/>
          </a:xfrm>
          <a:noFill/>
        </p:grpSpPr>
        <p:sp>
          <p:nvSpPr>
            <p:cNvPr id="47" name="Szabadkézi sokszög 46"/>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Szabadkézi sokszög 47"/>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abadkézi sokszög 48"/>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abadkézi sokszög 4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Szabadkézi sokszög 50"/>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abadkézi sokszög 51"/>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abadkézi sokszög 52"/>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Szabadkézi sokszög 53"/>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6" name="Csoportba foglalás 35"/>
          <p:cNvGrpSpPr/>
          <p:nvPr/>
        </p:nvGrpSpPr>
        <p:grpSpPr>
          <a:xfrm>
            <a:off x="6264164" y="1081106"/>
            <a:ext cx="1087656" cy="2087926"/>
            <a:chOff x="1485863" y="896079"/>
            <a:chExt cx="1087656" cy="2087926"/>
          </a:xfrm>
        </p:grpSpPr>
        <p:grpSp>
          <p:nvGrpSpPr>
            <p:cNvPr id="90" name="Csoportba foglalás 89"/>
            <p:cNvGrpSpPr/>
            <p:nvPr/>
          </p:nvGrpSpPr>
          <p:grpSpPr>
            <a:xfrm>
              <a:off x="1485863" y="1424712"/>
              <a:ext cx="1087656" cy="1559293"/>
              <a:chOff x="1520790" y="1809549"/>
              <a:chExt cx="1087656" cy="1559293"/>
            </a:xfrm>
          </p:grpSpPr>
          <p:sp>
            <p:nvSpPr>
              <p:cNvPr id="92" name="Ellipszis 91"/>
              <p:cNvSpPr/>
              <p:nvPr/>
            </p:nvSpPr>
            <p:spPr>
              <a:xfrm>
                <a:off x="1891364" y="1809549"/>
                <a:ext cx="356135" cy="375386"/>
              </a:xfrm>
              <a:prstGeom prst="ellipse">
                <a:avLst/>
              </a:prstGeom>
              <a:solidFill>
                <a:srgbClr val="D9AB82"/>
              </a:solidFill>
              <a:ln>
                <a:solidFill>
                  <a:srgbClr val="D9A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93" name="Csoportba foglalás 92"/>
              <p:cNvGrpSpPr/>
              <p:nvPr/>
            </p:nvGrpSpPr>
            <p:grpSpPr>
              <a:xfrm>
                <a:off x="1520790" y="2184935"/>
                <a:ext cx="1087656" cy="1183907"/>
                <a:chOff x="1520790" y="2184935"/>
                <a:chExt cx="1087656" cy="1183907"/>
              </a:xfrm>
            </p:grpSpPr>
            <p:cxnSp>
              <p:nvCxnSpPr>
                <p:cNvPr id="94" name="Egyenes összekötő 93"/>
                <p:cNvCxnSpPr/>
                <p:nvPr/>
              </p:nvCxnSpPr>
              <p:spPr>
                <a:xfrm>
                  <a:off x="2069432" y="2184935"/>
                  <a:ext cx="4812" cy="731520"/>
                </a:xfrm>
                <a:prstGeom prst="line">
                  <a:avLst/>
                </a:prstGeom>
                <a:ln w="63500">
                  <a:solidFill>
                    <a:srgbClr val="D9AB82"/>
                  </a:solidFill>
                </a:ln>
              </p:spPr>
              <p:style>
                <a:lnRef idx="1">
                  <a:schemeClr val="accent1"/>
                </a:lnRef>
                <a:fillRef idx="0">
                  <a:schemeClr val="accent1"/>
                </a:fillRef>
                <a:effectRef idx="0">
                  <a:schemeClr val="accent1"/>
                </a:effectRef>
                <a:fontRef idx="minor">
                  <a:schemeClr val="tx1"/>
                </a:fontRef>
              </p:style>
            </p:cxnSp>
            <p:cxnSp>
              <p:nvCxnSpPr>
                <p:cNvPr id="95" name="Egyenes összekötő 94"/>
                <p:cNvCxnSpPr/>
                <p:nvPr/>
              </p:nvCxnSpPr>
              <p:spPr>
                <a:xfrm flipH="1">
                  <a:off x="1795111" y="2916455"/>
                  <a:ext cx="279133" cy="452387"/>
                </a:xfrm>
                <a:prstGeom prst="line">
                  <a:avLst/>
                </a:prstGeom>
                <a:ln w="63500">
                  <a:solidFill>
                    <a:srgbClr val="D9AB82"/>
                  </a:solidFill>
                </a:ln>
              </p:spPr>
              <p:style>
                <a:lnRef idx="1">
                  <a:schemeClr val="accent1"/>
                </a:lnRef>
                <a:fillRef idx="0">
                  <a:schemeClr val="accent1"/>
                </a:fillRef>
                <a:effectRef idx="0">
                  <a:schemeClr val="accent1"/>
                </a:effectRef>
                <a:fontRef idx="minor">
                  <a:schemeClr val="tx1"/>
                </a:fontRef>
              </p:style>
            </p:cxnSp>
            <p:cxnSp>
              <p:nvCxnSpPr>
                <p:cNvPr id="96" name="Egyenes összekötő 95"/>
                <p:cNvCxnSpPr/>
                <p:nvPr/>
              </p:nvCxnSpPr>
              <p:spPr>
                <a:xfrm>
                  <a:off x="2074244" y="2916455"/>
                  <a:ext cx="279133" cy="452387"/>
                </a:xfrm>
                <a:prstGeom prst="line">
                  <a:avLst/>
                </a:prstGeom>
                <a:ln w="63500">
                  <a:solidFill>
                    <a:srgbClr val="D9AB82"/>
                  </a:solidFill>
                </a:ln>
              </p:spPr>
              <p:style>
                <a:lnRef idx="1">
                  <a:schemeClr val="accent1"/>
                </a:lnRef>
                <a:fillRef idx="0">
                  <a:schemeClr val="accent1"/>
                </a:fillRef>
                <a:effectRef idx="0">
                  <a:schemeClr val="accent1"/>
                </a:effectRef>
                <a:fontRef idx="minor">
                  <a:schemeClr val="tx1"/>
                </a:fontRef>
              </p:style>
            </p:cxnSp>
            <p:cxnSp>
              <p:nvCxnSpPr>
                <p:cNvPr id="97" name="Egyenes összekötő 96"/>
                <p:cNvCxnSpPr/>
                <p:nvPr/>
              </p:nvCxnSpPr>
              <p:spPr>
                <a:xfrm flipV="1">
                  <a:off x="2069431" y="2261937"/>
                  <a:ext cx="539015" cy="192505"/>
                </a:xfrm>
                <a:prstGeom prst="line">
                  <a:avLst/>
                </a:prstGeom>
                <a:ln w="63500">
                  <a:solidFill>
                    <a:srgbClr val="D9AB82"/>
                  </a:solidFill>
                </a:ln>
              </p:spPr>
              <p:style>
                <a:lnRef idx="1">
                  <a:schemeClr val="accent1"/>
                </a:lnRef>
                <a:fillRef idx="0">
                  <a:schemeClr val="accent1"/>
                </a:fillRef>
                <a:effectRef idx="0">
                  <a:schemeClr val="accent1"/>
                </a:effectRef>
                <a:fontRef idx="minor">
                  <a:schemeClr val="tx1"/>
                </a:fontRef>
              </p:style>
            </p:cxnSp>
            <p:cxnSp>
              <p:nvCxnSpPr>
                <p:cNvPr id="98" name="Egyenes összekötő 97"/>
                <p:cNvCxnSpPr/>
                <p:nvPr/>
              </p:nvCxnSpPr>
              <p:spPr>
                <a:xfrm flipH="1" flipV="1">
                  <a:off x="1520790" y="2261936"/>
                  <a:ext cx="539015" cy="192505"/>
                </a:xfrm>
                <a:prstGeom prst="line">
                  <a:avLst/>
                </a:prstGeom>
                <a:ln w="63500">
                  <a:solidFill>
                    <a:srgbClr val="D9AB82"/>
                  </a:solidFill>
                </a:ln>
              </p:spPr>
              <p:style>
                <a:lnRef idx="1">
                  <a:schemeClr val="accent1"/>
                </a:lnRef>
                <a:fillRef idx="0">
                  <a:schemeClr val="accent1"/>
                </a:fillRef>
                <a:effectRef idx="0">
                  <a:schemeClr val="accent1"/>
                </a:effectRef>
                <a:fontRef idx="minor">
                  <a:schemeClr val="tx1"/>
                </a:fontRef>
              </p:style>
            </p:cxnSp>
          </p:grpSp>
        </p:grpSp>
        <p:sp>
          <p:nvSpPr>
            <p:cNvPr id="91" name="Szövegdoboz 90"/>
            <p:cNvSpPr txBox="1"/>
            <p:nvPr/>
          </p:nvSpPr>
          <p:spPr>
            <a:xfrm>
              <a:off x="1586208" y="896079"/>
              <a:ext cx="896592" cy="461665"/>
            </a:xfrm>
            <a:prstGeom prst="rect">
              <a:avLst/>
            </a:prstGeom>
            <a:noFill/>
          </p:spPr>
          <p:txBody>
            <a:bodyPr wrap="none" rtlCol="0">
              <a:spAutoFit/>
            </a:bodyPr>
            <a:lstStyle/>
            <a:p>
              <a:r>
                <a:rPr lang="hu-HU" sz="2400" dirty="0"/>
                <a:t>Küldő</a:t>
              </a:r>
            </a:p>
          </p:txBody>
        </p:sp>
      </p:grpSp>
      <p:grpSp>
        <p:nvGrpSpPr>
          <p:cNvPr id="6" name="Csoportba foglalás 5"/>
          <p:cNvGrpSpPr/>
          <p:nvPr/>
        </p:nvGrpSpPr>
        <p:grpSpPr>
          <a:xfrm>
            <a:off x="3490670" y="1117794"/>
            <a:ext cx="1836688" cy="1555329"/>
            <a:chOff x="646240" y="1226779"/>
            <a:chExt cx="1836688" cy="1555329"/>
          </a:xfrm>
        </p:grpSpPr>
        <p:pic>
          <p:nvPicPr>
            <p:cNvPr id="4" name="Kép 3"/>
            <p:cNvPicPr>
              <a:picLocks noChangeAspect="1"/>
            </p:cNvPicPr>
            <p:nvPr/>
          </p:nvPicPr>
          <p:blipFill>
            <a:blip r:embed="rId3"/>
            <a:stretch>
              <a:fillRect/>
            </a:stretch>
          </p:blipFill>
          <p:spPr>
            <a:xfrm>
              <a:off x="1449806" y="1714934"/>
              <a:ext cx="1033122" cy="1033122"/>
            </a:xfrm>
            <a:prstGeom prst="rect">
              <a:avLst/>
            </a:prstGeom>
          </p:spPr>
        </p:pic>
        <p:grpSp>
          <p:nvGrpSpPr>
            <p:cNvPr id="81" name="Csoportba foglalás 80"/>
            <p:cNvGrpSpPr/>
            <p:nvPr/>
          </p:nvGrpSpPr>
          <p:grpSpPr>
            <a:xfrm>
              <a:off x="646240" y="1226779"/>
              <a:ext cx="1087656" cy="1555329"/>
              <a:chOff x="1520790" y="1813513"/>
              <a:chExt cx="1087656" cy="1555329"/>
            </a:xfrm>
          </p:grpSpPr>
          <p:sp>
            <p:nvSpPr>
              <p:cNvPr id="83" name="Ellipszis 82"/>
              <p:cNvSpPr/>
              <p:nvPr/>
            </p:nvSpPr>
            <p:spPr>
              <a:xfrm>
                <a:off x="1881737" y="1813513"/>
                <a:ext cx="356135" cy="375386"/>
              </a:xfrm>
              <a:prstGeom prst="ellipse">
                <a:avLst/>
              </a:prstGeom>
              <a:solidFill>
                <a:srgbClr val="B13B39"/>
              </a:solidFill>
              <a:ln>
                <a:solidFill>
                  <a:srgbClr val="B13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84" name="Csoportba foglalás 83"/>
              <p:cNvGrpSpPr/>
              <p:nvPr/>
            </p:nvGrpSpPr>
            <p:grpSpPr>
              <a:xfrm>
                <a:off x="1520790" y="2184935"/>
                <a:ext cx="1087656" cy="1183907"/>
                <a:chOff x="1520790" y="2184935"/>
                <a:chExt cx="1087656" cy="1183907"/>
              </a:xfrm>
            </p:grpSpPr>
            <p:cxnSp>
              <p:nvCxnSpPr>
                <p:cNvPr id="85" name="Egyenes összekötő 84"/>
                <p:cNvCxnSpPr/>
                <p:nvPr/>
              </p:nvCxnSpPr>
              <p:spPr>
                <a:xfrm>
                  <a:off x="2069432" y="2184935"/>
                  <a:ext cx="4812" cy="731520"/>
                </a:xfrm>
                <a:prstGeom prst="line">
                  <a:avLst/>
                </a:prstGeom>
                <a:ln w="63500">
                  <a:solidFill>
                    <a:srgbClr val="B13B39"/>
                  </a:solidFill>
                </a:ln>
              </p:spPr>
              <p:style>
                <a:lnRef idx="1">
                  <a:schemeClr val="accent1"/>
                </a:lnRef>
                <a:fillRef idx="0">
                  <a:schemeClr val="accent1"/>
                </a:fillRef>
                <a:effectRef idx="0">
                  <a:schemeClr val="accent1"/>
                </a:effectRef>
                <a:fontRef idx="minor">
                  <a:schemeClr val="tx1"/>
                </a:fontRef>
              </p:style>
            </p:cxnSp>
            <p:cxnSp>
              <p:nvCxnSpPr>
                <p:cNvPr id="86" name="Egyenes összekötő 85"/>
                <p:cNvCxnSpPr/>
                <p:nvPr/>
              </p:nvCxnSpPr>
              <p:spPr>
                <a:xfrm flipH="1">
                  <a:off x="1795111" y="2916455"/>
                  <a:ext cx="279133" cy="452387"/>
                </a:xfrm>
                <a:prstGeom prst="line">
                  <a:avLst/>
                </a:prstGeom>
                <a:ln w="63500">
                  <a:solidFill>
                    <a:srgbClr val="B13B39"/>
                  </a:solidFill>
                </a:ln>
              </p:spPr>
              <p:style>
                <a:lnRef idx="1">
                  <a:schemeClr val="accent1"/>
                </a:lnRef>
                <a:fillRef idx="0">
                  <a:schemeClr val="accent1"/>
                </a:fillRef>
                <a:effectRef idx="0">
                  <a:schemeClr val="accent1"/>
                </a:effectRef>
                <a:fontRef idx="minor">
                  <a:schemeClr val="tx1"/>
                </a:fontRef>
              </p:style>
            </p:cxnSp>
            <p:cxnSp>
              <p:nvCxnSpPr>
                <p:cNvPr id="87" name="Egyenes összekötő 86"/>
                <p:cNvCxnSpPr/>
                <p:nvPr/>
              </p:nvCxnSpPr>
              <p:spPr>
                <a:xfrm>
                  <a:off x="2074244" y="2916455"/>
                  <a:ext cx="279133" cy="452387"/>
                </a:xfrm>
                <a:prstGeom prst="line">
                  <a:avLst/>
                </a:prstGeom>
                <a:ln w="63500">
                  <a:solidFill>
                    <a:srgbClr val="B13B39"/>
                  </a:solidFill>
                </a:ln>
              </p:spPr>
              <p:style>
                <a:lnRef idx="1">
                  <a:schemeClr val="accent1"/>
                </a:lnRef>
                <a:fillRef idx="0">
                  <a:schemeClr val="accent1"/>
                </a:fillRef>
                <a:effectRef idx="0">
                  <a:schemeClr val="accent1"/>
                </a:effectRef>
                <a:fontRef idx="minor">
                  <a:schemeClr val="tx1"/>
                </a:fontRef>
              </p:style>
            </p:cxnSp>
            <p:cxnSp>
              <p:nvCxnSpPr>
                <p:cNvPr id="88" name="Egyenes összekötő 87"/>
                <p:cNvCxnSpPr/>
                <p:nvPr/>
              </p:nvCxnSpPr>
              <p:spPr>
                <a:xfrm flipV="1">
                  <a:off x="2069431" y="2261937"/>
                  <a:ext cx="539015" cy="192505"/>
                </a:xfrm>
                <a:prstGeom prst="line">
                  <a:avLst/>
                </a:prstGeom>
                <a:ln w="63500">
                  <a:solidFill>
                    <a:srgbClr val="B13B39"/>
                  </a:solidFill>
                </a:ln>
              </p:spPr>
              <p:style>
                <a:lnRef idx="1">
                  <a:schemeClr val="accent1"/>
                </a:lnRef>
                <a:fillRef idx="0">
                  <a:schemeClr val="accent1"/>
                </a:fillRef>
                <a:effectRef idx="0">
                  <a:schemeClr val="accent1"/>
                </a:effectRef>
                <a:fontRef idx="minor">
                  <a:schemeClr val="tx1"/>
                </a:fontRef>
              </p:style>
            </p:cxnSp>
            <p:cxnSp>
              <p:nvCxnSpPr>
                <p:cNvPr id="89" name="Egyenes összekötő 88"/>
                <p:cNvCxnSpPr/>
                <p:nvPr/>
              </p:nvCxnSpPr>
              <p:spPr>
                <a:xfrm flipH="1" flipV="1">
                  <a:off x="1520790" y="2261936"/>
                  <a:ext cx="539015" cy="192505"/>
                </a:xfrm>
                <a:prstGeom prst="line">
                  <a:avLst/>
                </a:prstGeom>
                <a:ln w="63500">
                  <a:solidFill>
                    <a:srgbClr val="B13B39"/>
                  </a:solidFill>
                </a:ln>
              </p:spPr>
              <p:style>
                <a:lnRef idx="1">
                  <a:schemeClr val="accent1"/>
                </a:lnRef>
                <a:fillRef idx="0">
                  <a:schemeClr val="accent1"/>
                </a:fillRef>
                <a:effectRef idx="0">
                  <a:schemeClr val="accent1"/>
                </a:effectRef>
                <a:fontRef idx="minor">
                  <a:schemeClr val="tx1"/>
                </a:fontRef>
              </p:style>
            </p:cxnSp>
          </p:grpSp>
        </p:grpSp>
      </p:grpSp>
      <p:grpSp>
        <p:nvGrpSpPr>
          <p:cNvPr id="38" name="Csoportba foglalás 37"/>
          <p:cNvGrpSpPr/>
          <p:nvPr/>
        </p:nvGrpSpPr>
        <p:grpSpPr>
          <a:xfrm>
            <a:off x="9487970" y="3087288"/>
            <a:ext cx="1095489" cy="2274809"/>
            <a:chOff x="8067785" y="709196"/>
            <a:chExt cx="1095489" cy="2274809"/>
          </a:xfrm>
        </p:grpSpPr>
        <p:grpSp>
          <p:nvGrpSpPr>
            <p:cNvPr id="42" name="Csoportba foglalás 41"/>
            <p:cNvGrpSpPr/>
            <p:nvPr/>
          </p:nvGrpSpPr>
          <p:grpSpPr>
            <a:xfrm>
              <a:off x="8067785" y="1424712"/>
              <a:ext cx="1087656" cy="1559293"/>
              <a:chOff x="1520790" y="1809549"/>
              <a:chExt cx="1087656" cy="1559293"/>
            </a:xfrm>
          </p:grpSpPr>
          <p:sp>
            <p:nvSpPr>
              <p:cNvPr id="44" name="Ellipszis 43"/>
              <p:cNvSpPr/>
              <p:nvPr/>
            </p:nvSpPr>
            <p:spPr>
              <a:xfrm>
                <a:off x="1891364" y="1809549"/>
                <a:ext cx="356135" cy="375386"/>
              </a:xfrm>
              <a:prstGeom prst="ellipse">
                <a:avLst/>
              </a:prstGeom>
              <a:solidFill>
                <a:srgbClr val="75BFB8"/>
              </a:solidFill>
              <a:ln>
                <a:solidFill>
                  <a:srgbClr val="75B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45" name="Csoportba foglalás 44"/>
              <p:cNvGrpSpPr/>
              <p:nvPr/>
            </p:nvGrpSpPr>
            <p:grpSpPr>
              <a:xfrm>
                <a:off x="1520790" y="2184935"/>
                <a:ext cx="1087656" cy="1183907"/>
                <a:chOff x="1520790" y="2184935"/>
                <a:chExt cx="1087656" cy="1183907"/>
              </a:xfrm>
            </p:grpSpPr>
            <p:cxnSp>
              <p:nvCxnSpPr>
                <p:cNvPr id="76" name="Egyenes összekötő 75"/>
                <p:cNvCxnSpPr/>
                <p:nvPr/>
              </p:nvCxnSpPr>
              <p:spPr>
                <a:xfrm>
                  <a:off x="2069432" y="2184935"/>
                  <a:ext cx="4812" cy="731520"/>
                </a:xfrm>
                <a:prstGeom prst="line">
                  <a:avLst/>
                </a:prstGeom>
                <a:ln w="63500">
                  <a:solidFill>
                    <a:srgbClr val="75BFB8"/>
                  </a:solidFill>
                </a:ln>
              </p:spPr>
              <p:style>
                <a:lnRef idx="1">
                  <a:schemeClr val="accent1"/>
                </a:lnRef>
                <a:fillRef idx="0">
                  <a:schemeClr val="accent1"/>
                </a:fillRef>
                <a:effectRef idx="0">
                  <a:schemeClr val="accent1"/>
                </a:effectRef>
                <a:fontRef idx="minor">
                  <a:schemeClr val="tx1"/>
                </a:fontRef>
              </p:style>
            </p:cxnSp>
            <p:cxnSp>
              <p:nvCxnSpPr>
                <p:cNvPr id="77" name="Egyenes összekötő 76"/>
                <p:cNvCxnSpPr/>
                <p:nvPr/>
              </p:nvCxnSpPr>
              <p:spPr>
                <a:xfrm flipH="1">
                  <a:off x="1795111" y="2916455"/>
                  <a:ext cx="279133" cy="452387"/>
                </a:xfrm>
                <a:prstGeom prst="line">
                  <a:avLst/>
                </a:prstGeom>
                <a:ln w="63500">
                  <a:solidFill>
                    <a:srgbClr val="75BFB8"/>
                  </a:solidFill>
                </a:ln>
              </p:spPr>
              <p:style>
                <a:lnRef idx="1">
                  <a:schemeClr val="accent1"/>
                </a:lnRef>
                <a:fillRef idx="0">
                  <a:schemeClr val="accent1"/>
                </a:fillRef>
                <a:effectRef idx="0">
                  <a:schemeClr val="accent1"/>
                </a:effectRef>
                <a:fontRef idx="minor">
                  <a:schemeClr val="tx1"/>
                </a:fontRef>
              </p:style>
            </p:cxnSp>
            <p:cxnSp>
              <p:nvCxnSpPr>
                <p:cNvPr id="78" name="Egyenes összekötő 77"/>
                <p:cNvCxnSpPr/>
                <p:nvPr/>
              </p:nvCxnSpPr>
              <p:spPr>
                <a:xfrm>
                  <a:off x="2074244" y="2916455"/>
                  <a:ext cx="279133" cy="452387"/>
                </a:xfrm>
                <a:prstGeom prst="line">
                  <a:avLst/>
                </a:prstGeom>
                <a:ln w="63500">
                  <a:solidFill>
                    <a:srgbClr val="75BFB8"/>
                  </a:solidFill>
                </a:ln>
              </p:spPr>
              <p:style>
                <a:lnRef idx="1">
                  <a:schemeClr val="accent1"/>
                </a:lnRef>
                <a:fillRef idx="0">
                  <a:schemeClr val="accent1"/>
                </a:fillRef>
                <a:effectRef idx="0">
                  <a:schemeClr val="accent1"/>
                </a:effectRef>
                <a:fontRef idx="minor">
                  <a:schemeClr val="tx1"/>
                </a:fontRef>
              </p:style>
            </p:cxnSp>
            <p:cxnSp>
              <p:nvCxnSpPr>
                <p:cNvPr id="79" name="Egyenes összekötő 78"/>
                <p:cNvCxnSpPr/>
                <p:nvPr/>
              </p:nvCxnSpPr>
              <p:spPr>
                <a:xfrm flipV="1">
                  <a:off x="2069431" y="2261937"/>
                  <a:ext cx="539015" cy="192505"/>
                </a:xfrm>
                <a:prstGeom prst="line">
                  <a:avLst/>
                </a:prstGeom>
                <a:ln w="63500">
                  <a:solidFill>
                    <a:srgbClr val="75BFB8"/>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flipH="1" flipV="1">
                  <a:off x="1520790" y="2261936"/>
                  <a:ext cx="539015" cy="192505"/>
                </a:xfrm>
                <a:prstGeom prst="line">
                  <a:avLst/>
                </a:prstGeom>
                <a:ln w="63500">
                  <a:solidFill>
                    <a:srgbClr val="75BFB8"/>
                  </a:solidFill>
                </a:ln>
              </p:spPr>
              <p:style>
                <a:lnRef idx="1">
                  <a:schemeClr val="accent1"/>
                </a:lnRef>
                <a:fillRef idx="0">
                  <a:schemeClr val="accent1"/>
                </a:fillRef>
                <a:effectRef idx="0">
                  <a:schemeClr val="accent1"/>
                </a:effectRef>
                <a:fontRef idx="minor">
                  <a:schemeClr val="tx1"/>
                </a:fontRef>
              </p:style>
            </p:cxnSp>
          </p:grpSp>
        </p:grpSp>
        <p:sp>
          <p:nvSpPr>
            <p:cNvPr id="43" name="Szövegdoboz 42"/>
            <p:cNvSpPr txBox="1"/>
            <p:nvPr/>
          </p:nvSpPr>
          <p:spPr>
            <a:xfrm>
              <a:off x="8069577" y="709196"/>
              <a:ext cx="1093697" cy="461665"/>
            </a:xfrm>
            <a:prstGeom prst="rect">
              <a:avLst/>
            </a:prstGeom>
            <a:noFill/>
          </p:spPr>
          <p:txBody>
            <a:bodyPr wrap="none" rtlCol="0">
              <a:spAutoFit/>
            </a:bodyPr>
            <a:lstStyle/>
            <a:p>
              <a:pPr algn="ctr"/>
              <a:r>
                <a:rPr lang="hu-HU" sz="2400" dirty="0"/>
                <a:t>Fogadó</a:t>
              </a:r>
            </a:p>
          </p:txBody>
        </p:sp>
      </p:grpSp>
      <p:sp>
        <p:nvSpPr>
          <p:cNvPr id="41" name="Szövegdoboz 40"/>
          <p:cNvSpPr txBox="1"/>
          <p:nvPr/>
        </p:nvSpPr>
        <p:spPr>
          <a:xfrm>
            <a:off x="7727925" y="1996942"/>
            <a:ext cx="1435586" cy="707886"/>
          </a:xfrm>
          <a:prstGeom prst="rect">
            <a:avLst/>
          </a:prstGeom>
          <a:noFill/>
        </p:spPr>
        <p:txBody>
          <a:bodyPr wrap="none" rtlCol="0">
            <a:spAutoFit/>
          </a:bodyPr>
          <a:lstStyle/>
          <a:p>
            <a:pPr algn="ctr"/>
            <a:r>
              <a:rPr lang="hu-HU" sz="2000" b="1" dirty="0">
                <a:solidFill>
                  <a:srgbClr val="FF7C00"/>
                </a:solidFill>
              </a:rPr>
              <a:t>Érme</a:t>
            </a:r>
          </a:p>
          <a:p>
            <a:pPr algn="ctr"/>
            <a:r>
              <a:rPr lang="hu-HU" sz="2000" b="1" dirty="0">
                <a:solidFill>
                  <a:srgbClr val="FF7C00"/>
                </a:solidFill>
              </a:rPr>
              <a:t>(tranzakció)</a:t>
            </a:r>
          </a:p>
        </p:txBody>
      </p:sp>
      <p:grpSp>
        <p:nvGrpSpPr>
          <p:cNvPr id="5" name="Csoportba foglalás 4"/>
          <p:cNvGrpSpPr/>
          <p:nvPr/>
        </p:nvGrpSpPr>
        <p:grpSpPr>
          <a:xfrm>
            <a:off x="6780131" y="4726373"/>
            <a:ext cx="1836688" cy="1569405"/>
            <a:chOff x="3935701" y="4775198"/>
            <a:chExt cx="1836688" cy="1569405"/>
          </a:xfrm>
        </p:grpSpPr>
        <p:pic>
          <p:nvPicPr>
            <p:cNvPr id="99" name="Kép 98"/>
            <p:cNvPicPr>
              <a:picLocks noChangeAspect="1"/>
            </p:cNvPicPr>
            <p:nvPr/>
          </p:nvPicPr>
          <p:blipFill>
            <a:blip r:embed="rId3"/>
            <a:stretch>
              <a:fillRect/>
            </a:stretch>
          </p:blipFill>
          <p:spPr>
            <a:xfrm>
              <a:off x="4739267" y="5311481"/>
              <a:ext cx="1033122" cy="1033122"/>
            </a:xfrm>
            <a:prstGeom prst="rect">
              <a:avLst/>
            </a:prstGeom>
          </p:spPr>
        </p:pic>
        <p:grpSp>
          <p:nvGrpSpPr>
            <p:cNvPr id="100" name="Csoportba foglalás 99"/>
            <p:cNvGrpSpPr/>
            <p:nvPr/>
          </p:nvGrpSpPr>
          <p:grpSpPr>
            <a:xfrm>
              <a:off x="3935701" y="4775198"/>
              <a:ext cx="1087656" cy="1555329"/>
              <a:chOff x="1520790" y="1813513"/>
              <a:chExt cx="1087656" cy="1555329"/>
            </a:xfrm>
          </p:grpSpPr>
          <p:sp>
            <p:nvSpPr>
              <p:cNvPr id="101" name="Ellipszis 100"/>
              <p:cNvSpPr/>
              <p:nvPr/>
            </p:nvSpPr>
            <p:spPr>
              <a:xfrm>
                <a:off x="1881737" y="1813513"/>
                <a:ext cx="356135" cy="375386"/>
              </a:xfrm>
              <a:prstGeom prst="ellipse">
                <a:avLst/>
              </a:prstGeom>
              <a:solidFill>
                <a:srgbClr val="B13B39"/>
              </a:solidFill>
              <a:ln>
                <a:solidFill>
                  <a:srgbClr val="B13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02" name="Csoportba foglalás 101"/>
              <p:cNvGrpSpPr/>
              <p:nvPr/>
            </p:nvGrpSpPr>
            <p:grpSpPr>
              <a:xfrm>
                <a:off x="1520790" y="2184935"/>
                <a:ext cx="1087656" cy="1183907"/>
                <a:chOff x="1520790" y="2184935"/>
                <a:chExt cx="1087656" cy="1183907"/>
              </a:xfrm>
            </p:grpSpPr>
            <p:cxnSp>
              <p:nvCxnSpPr>
                <p:cNvPr id="103" name="Egyenes összekötő 102"/>
                <p:cNvCxnSpPr/>
                <p:nvPr/>
              </p:nvCxnSpPr>
              <p:spPr>
                <a:xfrm>
                  <a:off x="2069432" y="2184935"/>
                  <a:ext cx="4812" cy="731520"/>
                </a:xfrm>
                <a:prstGeom prst="line">
                  <a:avLst/>
                </a:prstGeom>
                <a:ln w="63500">
                  <a:solidFill>
                    <a:srgbClr val="B13B39"/>
                  </a:solidFill>
                </a:ln>
              </p:spPr>
              <p:style>
                <a:lnRef idx="1">
                  <a:schemeClr val="accent1"/>
                </a:lnRef>
                <a:fillRef idx="0">
                  <a:schemeClr val="accent1"/>
                </a:fillRef>
                <a:effectRef idx="0">
                  <a:schemeClr val="accent1"/>
                </a:effectRef>
                <a:fontRef idx="minor">
                  <a:schemeClr val="tx1"/>
                </a:fontRef>
              </p:style>
            </p:cxnSp>
            <p:cxnSp>
              <p:nvCxnSpPr>
                <p:cNvPr id="104" name="Egyenes összekötő 103"/>
                <p:cNvCxnSpPr/>
                <p:nvPr/>
              </p:nvCxnSpPr>
              <p:spPr>
                <a:xfrm flipH="1">
                  <a:off x="1795111" y="2916455"/>
                  <a:ext cx="279133" cy="452387"/>
                </a:xfrm>
                <a:prstGeom prst="line">
                  <a:avLst/>
                </a:prstGeom>
                <a:ln w="63500">
                  <a:solidFill>
                    <a:srgbClr val="B13B39"/>
                  </a:solidFill>
                </a:ln>
              </p:spPr>
              <p:style>
                <a:lnRef idx="1">
                  <a:schemeClr val="accent1"/>
                </a:lnRef>
                <a:fillRef idx="0">
                  <a:schemeClr val="accent1"/>
                </a:fillRef>
                <a:effectRef idx="0">
                  <a:schemeClr val="accent1"/>
                </a:effectRef>
                <a:fontRef idx="minor">
                  <a:schemeClr val="tx1"/>
                </a:fontRef>
              </p:style>
            </p:cxnSp>
            <p:cxnSp>
              <p:nvCxnSpPr>
                <p:cNvPr id="105" name="Egyenes összekötő 104"/>
                <p:cNvCxnSpPr/>
                <p:nvPr/>
              </p:nvCxnSpPr>
              <p:spPr>
                <a:xfrm>
                  <a:off x="2074244" y="2916455"/>
                  <a:ext cx="279133" cy="452387"/>
                </a:xfrm>
                <a:prstGeom prst="line">
                  <a:avLst/>
                </a:prstGeom>
                <a:ln w="63500">
                  <a:solidFill>
                    <a:srgbClr val="B13B39"/>
                  </a:solidFill>
                </a:ln>
              </p:spPr>
              <p:style>
                <a:lnRef idx="1">
                  <a:schemeClr val="accent1"/>
                </a:lnRef>
                <a:fillRef idx="0">
                  <a:schemeClr val="accent1"/>
                </a:fillRef>
                <a:effectRef idx="0">
                  <a:schemeClr val="accent1"/>
                </a:effectRef>
                <a:fontRef idx="minor">
                  <a:schemeClr val="tx1"/>
                </a:fontRef>
              </p:style>
            </p:cxnSp>
            <p:cxnSp>
              <p:nvCxnSpPr>
                <p:cNvPr id="106" name="Egyenes összekötő 105"/>
                <p:cNvCxnSpPr/>
                <p:nvPr/>
              </p:nvCxnSpPr>
              <p:spPr>
                <a:xfrm flipV="1">
                  <a:off x="2069431" y="2261937"/>
                  <a:ext cx="539015" cy="192505"/>
                </a:xfrm>
                <a:prstGeom prst="line">
                  <a:avLst/>
                </a:prstGeom>
                <a:ln w="63500">
                  <a:solidFill>
                    <a:srgbClr val="B13B39"/>
                  </a:solidFill>
                </a:ln>
              </p:spPr>
              <p:style>
                <a:lnRef idx="1">
                  <a:schemeClr val="accent1"/>
                </a:lnRef>
                <a:fillRef idx="0">
                  <a:schemeClr val="accent1"/>
                </a:fillRef>
                <a:effectRef idx="0">
                  <a:schemeClr val="accent1"/>
                </a:effectRef>
                <a:fontRef idx="minor">
                  <a:schemeClr val="tx1"/>
                </a:fontRef>
              </p:style>
            </p:cxnSp>
            <p:cxnSp>
              <p:nvCxnSpPr>
                <p:cNvPr id="107" name="Egyenes összekötő 106"/>
                <p:cNvCxnSpPr/>
                <p:nvPr/>
              </p:nvCxnSpPr>
              <p:spPr>
                <a:xfrm flipH="1" flipV="1">
                  <a:off x="1520790" y="2261936"/>
                  <a:ext cx="539015" cy="192505"/>
                </a:xfrm>
                <a:prstGeom prst="line">
                  <a:avLst/>
                </a:prstGeom>
                <a:ln w="63500">
                  <a:solidFill>
                    <a:srgbClr val="B13B39"/>
                  </a:solidFill>
                </a:ln>
              </p:spPr>
              <p:style>
                <a:lnRef idx="1">
                  <a:schemeClr val="accent1"/>
                </a:lnRef>
                <a:fillRef idx="0">
                  <a:schemeClr val="accent1"/>
                </a:fillRef>
                <a:effectRef idx="0">
                  <a:schemeClr val="accent1"/>
                </a:effectRef>
                <a:fontRef idx="minor">
                  <a:schemeClr val="tx1"/>
                </a:fontRef>
              </p:style>
            </p:cxnSp>
          </p:grpSp>
        </p:grpSp>
      </p:grpSp>
      <p:grpSp>
        <p:nvGrpSpPr>
          <p:cNvPr id="7" name="Csoportba foglalás 6"/>
          <p:cNvGrpSpPr/>
          <p:nvPr/>
        </p:nvGrpSpPr>
        <p:grpSpPr>
          <a:xfrm>
            <a:off x="9932492" y="1187639"/>
            <a:ext cx="1836688" cy="1569405"/>
            <a:chOff x="7088062" y="1236464"/>
            <a:chExt cx="1836688" cy="1569405"/>
          </a:xfrm>
        </p:grpSpPr>
        <p:pic>
          <p:nvPicPr>
            <p:cNvPr id="108" name="Kép 107"/>
            <p:cNvPicPr>
              <a:picLocks noChangeAspect="1"/>
            </p:cNvPicPr>
            <p:nvPr/>
          </p:nvPicPr>
          <p:blipFill>
            <a:blip r:embed="rId3"/>
            <a:stretch>
              <a:fillRect/>
            </a:stretch>
          </p:blipFill>
          <p:spPr>
            <a:xfrm>
              <a:off x="7891628" y="1772747"/>
              <a:ext cx="1033122" cy="1033122"/>
            </a:xfrm>
            <a:prstGeom prst="rect">
              <a:avLst/>
            </a:prstGeom>
          </p:spPr>
        </p:pic>
        <p:grpSp>
          <p:nvGrpSpPr>
            <p:cNvPr id="109" name="Csoportba foglalás 108"/>
            <p:cNvGrpSpPr/>
            <p:nvPr/>
          </p:nvGrpSpPr>
          <p:grpSpPr>
            <a:xfrm>
              <a:off x="7088062" y="1236464"/>
              <a:ext cx="1087656" cy="1555329"/>
              <a:chOff x="1520790" y="1813513"/>
              <a:chExt cx="1087656" cy="1555329"/>
            </a:xfrm>
          </p:grpSpPr>
          <p:sp>
            <p:nvSpPr>
              <p:cNvPr id="110" name="Ellipszis 109"/>
              <p:cNvSpPr/>
              <p:nvPr/>
            </p:nvSpPr>
            <p:spPr>
              <a:xfrm>
                <a:off x="1881737" y="1813513"/>
                <a:ext cx="356135" cy="375386"/>
              </a:xfrm>
              <a:prstGeom prst="ellipse">
                <a:avLst/>
              </a:prstGeom>
              <a:solidFill>
                <a:srgbClr val="B13B39"/>
              </a:solidFill>
              <a:ln>
                <a:solidFill>
                  <a:srgbClr val="B13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11" name="Csoportba foglalás 110"/>
              <p:cNvGrpSpPr/>
              <p:nvPr/>
            </p:nvGrpSpPr>
            <p:grpSpPr>
              <a:xfrm>
                <a:off x="1520790" y="2184935"/>
                <a:ext cx="1087656" cy="1183907"/>
                <a:chOff x="1520790" y="2184935"/>
                <a:chExt cx="1087656" cy="1183907"/>
              </a:xfrm>
            </p:grpSpPr>
            <p:cxnSp>
              <p:nvCxnSpPr>
                <p:cNvPr id="112" name="Egyenes összekötő 111"/>
                <p:cNvCxnSpPr/>
                <p:nvPr/>
              </p:nvCxnSpPr>
              <p:spPr>
                <a:xfrm>
                  <a:off x="2069432" y="2184935"/>
                  <a:ext cx="4812" cy="731520"/>
                </a:xfrm>
                <a:prstGeom prst="line">
                  <a:avLst/>
                </a:prstGeom>
                <a:ln w="63500">
                  <a:solidFill>
                    <a:srgbClr val="B13B39"/>
                  </a:solidFill>
                </a:ln>
              </p:spPr>
              <p:style>
                <a:lnRef idx="1">
                  <a:schemeClr val="accent1"/>
                </a:lnRef>
                <a:fillRef idx="0">
                  <a:schemeClr val="accent1"/>
                </a:fillRef>
                <a:effectRef idx="0">
                  <a:schemeClr val="accent1"/>
                </a:effectRef>
                <a:fontRef idx="minor">
                  <a:schemeClr val="tx1"/>
                </a:fontRef>
              </p:style>
            </p:cxnSp>
            <p:cxnSp>
              <p:nvCxnSpPr>
                <p:cNvPr id="113" name="Egyenes összekötő 112"/>
                <p:cNvCxnSpPr/>
                <p:nvPr/>
              </p:nvCxnSpPr>
              <p:spPr>
                <a:xfrm flipH="1">
                  <a:off x="1795111" y="2916455"/>
                  <a:ext cx="279133" cy="452387"/>
                </a:xfrm>
                <a:prstGeom prst="line">
                  <a:avLst/>
                </a:prstGeom>
                <a:ln w="63500">
                  <a:solidFill>
                    <a:srgbClr val="B13B39"/>
                  </a:solidFill>
                </a:ln>
              </p:spPr>
              <p:style>
                <a:lnRef idx="1">
                  <a:schemeClr val="accent1"/>
                </a:lnRef>
                <a:fillRef idx="0">
                  <a:schemeClr val="accent1"/>
                </a:fillRef>
                <a:effectRef idx="0">
                  <a:schemeClr val="accent1"/>
                </a:effectRef>
                <a:fontRef idx="minor">
                  <a:schemeClr val="tx1"/>
                </a:fontRef>
              </p:style>
            </p:cxnSp>
            <p:cxnSp>
              <p:nvCxnSpPr>
                <p:cNvPr id="114" name="Egyenes összekötő 113"/>
                <p:cNvCxnSpPr/>
                <p:nvPr/>
              </p:nvCxnSpPr>
              <p:spPr>
                <a:xfrm>
                  <a:off x="2074244" y="2916455"/>
                  <a:ext cx="279133" cy="452387"/>
                </a:xfrm>
                <a:prstGeom prst="line">
                  <a:avLst/>
                </a:prstGeom>
                <a:ln w="63500">
                  <a:solidFill>
                    <a:srgbClr val="B13B39"/>
                  </a:solidFill>
                </a:ln>
              </p:spPr>
              <p:style>
                <a:lnRef idx="1">
                  <a:schemeClr val="accent1"/>
                </a:lnRef>
                <a:fillRef idx="0">
                  <a:schemeClr val="accent1"/>
                </a:fillRef>
                <a:effectRef idx="0">
                  <a:schemeClr val="accent1"/>
                </a:effectRef>
                <a:fontRef idx="minor">
                  <a:schemeClr val="tx1"/>
                </a:fontRef>
              </p:style>
            </p:cxnSp>
            <p:cxnSp>
              <p:nvCxnSpPr>
                <p:cNvPr id="115" name="Egyenes összekötő 114"/>
                <p:cNvCxnSpPr/>
                <p:nvPr/>
              </p:nvCxnSpPr>
              <p:spPr>
                <a:xfrm flipV="1">
                  <a:off x="2069431" y="2261937"/>
                  <a:ext cx="539015" cy="192505"/>
                </a:xfrm>
                <a:prstGeom prst="line">
                  <a:avLst/>
                </a:prstGeom>
                <a:ln w="63500">
                  <a:solidFill>
                    <a:srgbClr val="B13B39"/>
                  </a:solidFill>
                </a:ln>
              </p:spPr>
              <p:style>
                <a:lnRef idx="1">
                  <a:schemeClr val="accent1"/>
                </a:lnRef>
                <a:fillRef idx="0">
                  <a:schemeClr val="accent1"/>
                </a:fillRef>
                <a:effectRef idx="0">
                  <a:schemeClr val="accent1"/>
                </a:effectRef>
                <a:fontRef idx="minor">
                  <a:schemeClr val="tx1"/>
                </a:fontRef>
              </p:style>
            </p:cxnSp>
            <p:cxnSp>
              <p:nvCxnSpPr>
                <p:cNvPr id="116" name="Egyenes összekötő 115"/>
                <p:cNvCxnSpPr/>
                <p:nvPr/>
              </p:nvCxnSpPr>
              <p:spPr>
                <a:xfrm flipH="1" flipV="1">
                  <a:off x="1520790" y="2261936"/>
                  <a:ext cx="539015" cy="192505"/>
                </a:xfrm>
                <a:prstGeom prst="line">
                  <a:avLst/>
                </a:prstGeom>
                <a:ln w="63500">
                  <a:solidFill>
                    <a:srgbClr val="B13B39"/>
                  </a:solidFill>
                </a:ln>
              </p:spPr>
              <p:style>
                <a:lnRef idx="1">
                  <a:schemeClr val="accent1"/>
                </a:lnRef>
                <a:fillRef idx="0">
                  <a:schemeClr val="accent1"/>
                </a:fillRef>
                <a:effectRef idx="0">
                  <a:schemeClr val="accent1"/>
                </a:effectRef>
                <a:fontRef idx="minor">
                  <a:schemeClr val="tx1"/>
                </a:fontRef>
              </p:style>
            </p:cxnSp>
          </p:grpSp>
        </p:grpSp>
      </p:grpSp>
      <p:sp>
        <p:nvSpPr>
          <p:cNvPr id="8" name="Szabadkézi sokszög 7"/>
          <p:cNvSpPr/>
          <p:nvPr/>
        </p:nvSpPr>
        <p:spPr>
          <a:xfrm>
            <a:off x="7145125" y="2724520"/>
            <a:ext cx="2351314" cy="2120202"/>
          </a:xfrm>
          <a:custGeom>
            <a:avLst/>
            <a:gdLst>
              <a:gd name="connsiteX0" fmla="*/ 0 w 2351314"/>
              <a:gd name="connsiteY0" fmla="*/ 0 h 2120202"/>
              <a:gd name="connsiteX1" fmla="*/ 261257 w 2351314"/>
              <a:gd name="connsiteY1" fmla="*/ 80387 h 2120202"/>
              <a:gd name="connsiteX2" fmla="*/ 401934 w 2351314"/>
              <a:gd name="connsiteY2" fmla="*/ 160774 h 2120202"/>
              <a:gd name="connsiteX3" fmla="*/ 582804 w 2351314"/>
              <a:gd name="connsiteY3" fmla="*/ 442128 h 2120202"/>
              <a:gd name="connsiteX4" fmla="*/ 713432 w 2351314"/>
              <a:gd name="connsiteY4" fmla="*/ 884255 h 2120202"/>
              <a:gd name="connsiteX5" fmla="*/ 904351 w 2351314"/>
              <a:gd name="connsiteY5" fmla="*/ 1256044 h 2120202"/>
              <a:gd name="connsiteX6" fmla="*/ 1276140 w 2351314"/>
              <a:gd name="connsiteY6" fmla="*/ 1587640 h 2120202"/>
              <a:gd name="connsiteX7" fmla="*/ 2351314 w 2351314"/>
              <a:gd name="connsiteY7" fmla="*/ 2120202 h 212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1314" h="2120202">
                <a:moveTo>
                  <a:pt x="0" y="0"/>
                </a:moveTo>
                <a:cubicBezTo>
                  <a:pt x="97134" y="26795"/>
                  <a:pt x="194268" y="53591"/>
                  <a:pt x="261257" y="80387"/>
                </a:cubicBezTo>
                <a:cubicBezTo>
                  <a:pt x="328246" y="107183"/>
                  <a:pt x="348343" y="100484"/>
                  <a:pt x="401934" y="160774"/>
                </a:cubicBezTo>
                <a:cubicBezTo>
                  <a:pt x="455525" y="221064"/>
                  <a:pt x="530888" y="321548"/>
                  <a:pt x="582804" y="442128"/>
                </a:cubicBezTo>
                <a:cubicBezTo>
                  <a:pt x="634720" y="562708"/>
                  <a:pt x="659841" y="748602"/>
                  <a:pt x="713432" y="884255"/>
                </a:cubicBezTo>
                <a:cubicBezTo>
                  <a:pt x="767023" y="1019908"/>
                  <a:pt x="810566" y="1138813"/>
                  <a:pt x="904351" y="1256044"/>
                </a:cubicBezTo>
                <a:cubicBezTo>
                  <a:pt x="998136" y="1373275"/>
                  <a:pt x="1034980" y="1443614"/>
                  <a:pt x="1276140" y="1587640"/>
                </a:cubicBezTo>
                <a:cubicBezTo>
                  <a:pt x="1517300" y="1731666"/>
                  <a:pt x="2351314" y="2120202"/>
                  <a:pt x="2351314" y="2120202"/>
                </a:cubicBezTo>
              </a:path>
            </a:pathLst>
          </a:custGeom>
          <a:noFill/>
          <a:ln w="63500">
            <a:solidFill>
              <a:srgbClr val="FF7C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9" name="Kép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0642" y="2631565"/>
            <a:ext cx="1447800" cy="1447800"/>
          </a:xfrm>
          <a:prstGeom prst="rect">
            <a:avLst/>
          </a:prstGeom>
        </p:spPr>
      </p:pic>
      <p:sp>
        <p:nvSpPr>
          <p:cNvPr id="11" name="Szabadkézi sokszög 10"/>
          <p:cNvSpPr/>
          <p:nvPr/>
        </p:nvSpPr>
        <p:spPr>
          <a:xfrm>
            <a:off x="10664956" y="2910943"/>
            <a:ext cx="709863" cy="1937085"/>
          </a:xfrm>
          <a:custGeom>
            <a:avLst/>
            <a:gdLst>
              <a:gd name="connsiteX0" fmla="*/ 0 w 709863"/>
              <a:gd name="connsiteY0" fmla="*/ 1937085 h 1937085"/>
              <a:gd name="connsiteX1" fmla="*/ 565485 w 709863"/>
              <a:gd name="connsiteY1" fmla="*/ 1323474 h 1937085"/>
              <a:gd name="connsiteX2" fmla="*/ 709863 w 709863"/>
              <a:gd name="connsiteY2" fmla="*/ 0 h 1937085"/>
            </a:gdLst>
            <a:ahLst/>
            <a:cxnLst>
              <a:cxn ang="0">
                <a:pos x="connsiteX0" y="connsiteY0"/>
              </a:cxn>
              <a:cxn ang="0">
                <a:pos x="connsiteX1" y="connsiteY1"/>
              </a:cxn>
              <a:cxn ang="0">
                <a:pos x="connsiteX2" y="connsiteY2"/>
              </a:cxn>
            </a:cxnLst>
            <a:rect l="l" t="t" r="r" b="b"/>
            <a:pathLst>
              <a:path w="709863" h="1937085">
                <a:moveTo>
                  <a:pt x="0" y="1937085"/>
                </a:moveTo>
                <a:cubicBezTo>
                  <a:pt x="223587" y="1791703"/>
                  <a:pt x="447175" y="1646321"/>
                  <a:pt x="565485" y="1323474"/>
                </a:cubicBezTo>
                <a:cubicBezTo>
                  <a:pt x="683796" y="1000626"/>
                  <a:pt x="709863" y="0"/>
                  <a:pt x="709863" y="0"/>
                </a:cubicBezTo>
              </a:path>
            </a:pathLst>
          </a:custGeom>
          <a:noFill/>
          <a:ln w="63500">
            <a:solidFill>
              <a:srgbClr val="0070C0"/>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Szabadkézi sokszög 11"/>
          <p:cNvSpPr/>
          <p:nvPr/>
        </p:nvSpPr>
        <p:spPr>
          <a:xfrm>
            <a:off x="8679746" y="5642112"/>
            <a:ext cx="1251284" cy="541421"/>
          </a:xfrm>
          <a:custGeom>
            <a:avLst/>
            <a:gdLst>
              <a:gd name="connsiteX0" fmla="*/ 1251284 w 1251284"/>
              <a:gd name="connsiteY0" fmla="*/ 0 h 541421"/>
              <a:gd name="connsiteX1" fmla="*/ 806116 w 1251284"/>
              <a:gd name="connsiteY1" fmla="*/ 397042 h 541421"/>
              <a:gd name="connsiteX2" fmla="*/ 0 w 1251284"/>
              <a:gd name="connsiteY2" fmla="*/ 541421 h 541421"/>
            </a:gdLst>
            <a:ahLst/>
            <a:cxnLst>
              <a:cxn ang="0">
                <a:pos x="connsiteX0" y="connsiteY0"/>
              </a:cxn>
              <a:cxn ang="0">
                <a:pos x="connsiteX1" y="connsiteY1"/>
              </a:cxn>
              <a:cxn ang="0">
                <a:pos x="connsiteX2" y="connsiteY2"/>
              </a:cxn>
            </a:cxnLst>
            <a:rect l="l" t="t" r="r" b="b"/>
            <a:pathLst>
              <a:path w="1251284" h="541421">
                <a:moveTo>
                  <a:pt x="1251284" y="0"/>
                </a:moveTo>
                <a:cubicBezTo>
                  <a:pt x="1132973" y="153402"/>
                  <a:pt x="1014663" y="306805"/>
                  <a:pt x="806116" y="397042"/>
                </a:cubicBezTo>
                <a:cubicBezTo>
                  <a:pt x="597569" y="487279"/>
                  <a:pt x="0" y="541421"/>
                  <a:pt x="0" y="541421"/>
                </a:cubicBezTo>
              </a:path>
            </a:pathLst>
          </a:custGeom>
          <a:noFill/>
          <a:ln w="63500">
            <a:solidFill>
              <a:srgbClr val="0070C0"/>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abadkézi sokszög 12"/>
          <p:cNvSpPr/>
          <p:nvPr/>
        </p:nvSpPr>
        <p:spPr>
          <a:xfrm>
            <a:off x="4974019" y="2874849"/>
            <a:ext cx="4656222" cy="2406315"/>
          </a:xfrm>
          <a:custGeom>
            <a:avLst/>
            <a:gdLst>
              <a:gd name="connsiteX0" fmla="*/ 4656222 w 4656222"/>
              <a:gd name="connsiteY0" fmla="*/ 2406315 h 2406315"/>
              <a:gd name="connsiteX1" fmla="*/ 3765885 w 4656222"/>
              <a:gd name="connsiteY1" fmla="*/ 2189747 h 2406315"/>
              <a:gd name="connsiteX2" fmla="*/ 2767264 w 4656222"/>
              <a:gd name="connsiteY2" fmla="*/ 1648326 h 2406315"/>
              <a:gd name="connsiteX3" fmla="*/ 1347537 w 4656222"/>
              <a:gd name="connsiteY3" fmla="*/ 1106905 h 2406315"/>
              <a:gd name="connsiteX4" fmla="*/ 336885 w 4656222"/>
              <a:gd name="connsiteY4" fmla="*/ 601579 h 2406315"/>
              <a:gd name="connsiteX5" fmla="*/ 0 w 4656222"/>
              <a:gd name="connsiteY5" fmla="*/ 0 h 240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6222" h="2406315">
                <a:moveTo>
                  <a:pt x="4656222" y="2406315"/>
                </a:moveTo>
                <a:cubicBezTo>
                  <a:pt x="4368466" y="2361197"/>
                  <a:pt x="4080711" y="2316079"/>
                  <a:pt x="3765885" y="2189747"/>
                </a:cubicBezTo>
                <a:cubicBezTo>
                  <a:pt x="3451059" y="2063415"/>
                  <a:pt x="3170322" y="1828800"/>
                  <a:pt x="2767264" y="1648326"/>
                </a:cubicBezTo>
                <a:cubicBezTo>
                  <a:pt x="2364206" y="1467852"/>
                  <a:pt x="1752600" y="1281363"/>
                  <a:pt x="1347537" y="1106905"/>
                </a:cubicBezTo>
                <a:cubicBezTo>
                  <a:pt x="942474" y="932447"/>
                  <a:pt x="561474" y="786063"/>
                  <a:pt x="336885" y="601579"/>
                </a:cubicBezTo>
                <a:cubicBezTo>
                  <a:pt x="112296" y="417095"/>
                  <a:pt x="0" y="0"/>
                  <a:pt x="0" y="0"/>
                </a:cubicBezTo>
              </a:path>
            </a:pathLst>
          </a:custGeom>
          <a:noFill/>
          <a:ln w="63500">
            <a:solidFill>
              <a:srgbClr val="0070C0"/>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Szabadkézi sokszög 13"/>
          <p:cNvSpPr/>
          <p:nvPr/>
        </p:nvSpPr>
        <p:spPr>
          <a:xfrm>
            <a:off x="4961118" y="779506"/>
            <a:ext cx="6424864" cy="809909"/>
          </a:xfrm>
          <a:custGeom>
            <a:avLst/>
            <a:gdLst>
              <a:gd name="connsiteX0" fmla="*/ 0 w 6424864"/>
              <a:gd name="connsiteY0" fmla="*/ 761783 h 809909"/>
              <a:gd name="connsiteX1" fmla="*/ 757990 w 6424864"/>
              <a:gd name="connsiteY1" fmla="*/ 388804 h 809909"/>
              <a:gd name="connsiteX2" fmla="*/ 2430379 w 6424864"/>
              <a:gd name="connsiteY2" fmla="*/ 88015 h 809909"/>
              <a:gd name="connsiteX3" fmla="*/ 4596064 w 6424864"/>
              <a:gd name="connsiteY3" fmla="*/ 3794 h 809909"/>
              <a:gd name="connsiteX4" fmla="*/ 5835316 w 6424864"/>
              <a:gd name="connsiteY4" fmla="*/ 184267 h 809909"/>
              <a:gd name="connsiteX5" fmla="*/ 6256421 w 6424864"/>
              <a:gd name="connsiteY5" fmla="*/ 460994 h 809909"/>
              <a:gd name="connsiteX6" fmla="*/ 6424864 w 6424864"/>
              <a:gd name="connsiteY6" fmla="*/ 809909 h 80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4864" h="809909">
                <a:moveTo>
                  <a:pt x="0" y="761783"/>
                </a:moveTo>
                <a:cubicBezTo>
                  <a:pt x="176463" y="631441"/>
                  <a:pt x="352927" y="501099"/>
                  <a:pt x="757990" y="388804"/>
                </a:cubicBezTo>
                <a:cubicBezTo>
                  <a:pt x="1163053" y="276509"/>
                  <a:pt x="1790700" y="152183"/>
                  <a:pt x="2430379" y="88015"/>
                </a:cubicBezTo>
                <a:cubicBezTo>
                  <a:pt x="3070058" y="23847"/>
                  <a:pt x="4028575" y="-12248"/>
                  <a:pt x="4596064" y="3794"/>
                </a:cubicBezTo>
                <a:cubicBezTo>
                  <a:pt x="5163554" y="19836"/>
                  <a:pt x="5558590" y="108067"/>
                  <a:pt x="5835316" y="184267"/>
                </a:cubicBezTo>
                <a:cubicBezTo>
                  <a:pt x="6112042" y="260467"/>
                  <a:pt x="6158163" y="356720"/>
                  <a:pt x="6256421" y="460994"/>
                </a:cubicBezTo>
                <a:cubicBezTo>
                  <a:pt x="6354679" y="565268"/>
                  <a:pt x="6396790" y="757772"/>
                  <a:pt x="6424864" y="809909"/>
                </a:cubicBezTo>
              </a:path>
            </a:pathLst>
          </a:custGeom>
          <a:noFill/>
          <a:ln w="63500">
            <a:solidFill>
              <a:srgbClr val="FF284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Szabadkézi sokszög 14"/>
          <p:cNvSpPr/>
          <p:nvPr/>
        </p:nvSpPr>
        <p:spPr>
          <a:xfrm>
            <a:off x="8378780" y="2622186"/>
            <a:ext cx="3584745" cy="3972497"/>
          </a:xfrm>
          <a:custGeom>
            <a:avLst/>
            <a:gdLst>
              <a:gd name="connsiteX0" fmla="*/ 3429176 w 3584745"/>
              <a:gd name="connsiteY0" fmla="*/ 0 h 3972497"/>
              <a:gd name="connsiteX1" fmla="*/ 3573555 w 3584745"/>
              <a:gd name="connsiteY1" fmla="*/ 1660357 h 3972497"/>
              <a:gd name="connsiteX2" fmla="*/ 3164482 w 3584745"/>
              <a:gd name="connsiteY2" fmla="*/ 2995863 h 3972497"/>
              <a:gd name="connsiteX3" fmla="*/ 2069608 w 3584745"/>
              <a:gd name="connsiteY3" fmla="*/ 3729789 h 3972497"/>
              <a:gd name="connsiteX4" fmla="*/ 553629 w 3584745"/>
              <a:gd name="connsiteY4" fmla="*/ 3970421 h 3972497"/>
              <a:gd name="connsiteX5" fmla="*/ 84397 w 3584745"/>
              <a:gd name="connsiteY5" fmla="*/ 3838073 h 3972497"/>
              <a:gd name="connsiteX6" fmla="*/ 176 w 3584745"/>
              <a:gd name="connsiteY6" fmla="*/ 3693694 h 39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4745" h="3972497">
                <a:moveTo>
                  <a:pt x="3429176" y="0"/>
                </a:moveTo>
                <a:cubicBezTo>
                  <a:pt x="3523423" y="580523"/>
                  <a:pt x="3617671" y="1161047"/>
                  <a:pt x="3573555" y="1660357"/>
                </a:cubicBezTo>
                <a:cubicBezTo>
                  <a:pt x="3529439" y="2159668"/>
                  <a:pt x="3415140" y="2650958"/>
                  <a:pt x="3164482" y="2995863"/>
                </a:cubicBezTo>
                <a:cubicBezTo>
                  <a:pt x="2913824" y="3340768"/>
                  <a:pt x="2504750" y="3567363"/>
                  <a:pt x="2069608" y="3729789"/>
                </a:cubicBezTo>
                <a:cubicBezTo>
                  <a:pt x="1634466" y="3892215"/>
                  <a:pt x="884497" y="3952374"/>
                  <a:pt x="553629" y="3970421"/>
                </a:cubicBezTo>
                <a:cubicBezTo>
                  <a:pt x="222761" y="3988468"/>
                  <a:pt x="176639" y="3884194"/>
                  <a:pt x="84397" y="3838073"/>
                </a:cubicBezTo>
                <a:cubicBezTo>
                  <a:pt x="-7845" y="3791952"/>
                  <a:pt x="176" y="3693694"/>
                  <a:pt x="176" y="3693694"/>
                </a:cubicBezTo>
              </a:path>
            </a:pathLst>
          </a:custGeom>
          <a:noFill/>
          <a:ln w="63500">
            <a:solidFill>
              <a:srgbClr val="FF284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Szabadkézi sokszög 15"/>
          <p:cNvSpPr/>
          <p:nvPr/>
        </p:nvSpPr>
        <p:spPr>
          <a:xfrm>
            <a:off x="4491502" y="2897120"/>
            <a:ext cx="3484954" cy="3820698"/>
          </a:xfrm>
          <a:custGeom>
            <a:avLst/>
            <a:gdLst>
              <a:gd name="connsiteX0" fmla="*/ 3484954 w 3484954"/>
              <a:gd name="connsiteY0" fmla="*/ 3585411 h 3820698"/>
              <a:gd name="connsiteX1" fmla="*/ 3111975 w 3484954"/>
              <a:gd name="connsiteY1" fmla="*/ 3777916 h 3820698"/>
              <a:gd name="connsiteX2" fmla="*/ 2426175 w 3484954"/>
              <a:gd name="connsiteY2" fmla="*/ 3789948 h 3820698"/>
              <a:gd name="connsiteX3" fmla="*/ 1475680 w 3484954"/>
              <a:gd name="connsiteY3" fmla="*/ 3429000 h 3820698"/>
              <a:gd name="connsiteX4" fmla="*/ 513154 w 3484954"/>
              <a:gd name="connsiteY4" fmla="*/ 2298032 h 3820698"/>
              <a:gd name="connsiteX5" fmla="*/ 31891 w 3484954"/>
              <a:gd name="connsiteY5" fmla="*/ 794085 h 3820698"/>
              <a:gd name="connsiteX6" fmla="*/ 43922 w 3484954"/>
              <a:gd name="connsiteY6" fmla="*/ 0 h 38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4954" h="3820698">
                <a:moveTo>
                  <a:pt x="3484954" y="3585411"/>
                </a:moveTo>
                <a:cubicBezTo>
                  <a:pt x="3386696" y="3664619"/>
                  <a:pt x="3288438" y="3743827"/>
                  <a:pt x="3111975" y="3777916"/>
                </a:cubicBezTo>
                <a:cubicBezTo>
                  <a:pt x="2935512" y="3812006"/>
                  <a:pt x="2698891" y="3848101"/>
                  <a:pt x="2426175" y="3789948"/>
                </a:cubicBezTo>
                <a:cubicBezTo>
                  <a:pt x="2153459" y="3731795"/>
                  <a:pt x="1794517" y="3677653"/>
                  <a:pt x="1475680" y="3429000"/>
                </a:cubicBezTo>
                <a:cubicBezTo>
                  <a:pt x="1156843" y="3180347"/>
                  <a:pt x="753785" y="2737184"/>
                  <a:pt x="513154" y="2298032"/>
                </a:cubicBezTo>
                <a:cubicBezTo>
                  <a:pt x="272523" y="1858880"/>
                  <a:pt x="110096" y="1177090"/>
                  <a:pt x="31891" y="794085"/>
                </a:cubicBezTo>
                <a:cubicBezTo>
                  <a:pt x="-46314" y="411080"/>
                  <a:pt x="43922" y="0"/>
                  <a:pt x="43922" y="0"/>
                </a:cubicBezTo>
              </a:path>
            </a:pathLst>
          </a:custGeom>
          <a:noFill/>
          <a:ln w="63500">
            <a:solidFill>
              <a:srgbClr val="FF284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1" name="Csoportba foglalás 20"/>
          <p:cNvGrpSpPr/>
          <p:nvPr/>
        </p:nvGrpSpPr>
        <p:grpSpPr>
          <a:xfrm>
            <a:off x="163123" y="1519915"/>
            <a:ext cx="2735547" cy="2774782"/>
            <a:chOff x="9394352" y="3446637"/>
            <a:chExt cx="2735547" cy="2774782"/>
          </a:xfrm>
        </p:grpSpPr>
        <p:sp>
          <p:nvSpPr>
            <p:cNvPr id="119" name="Szövegdoboz 118"/>
            <p:cNvSpPr txBox="1"/>
            <p:nvPr/>
          </p:nvSpPr>
          <p:spPr>
            <a:xfrm flipH="1">
              <a:off x="9407515" y="4422016"/>
              <a:ext cx="2722384" cy="830997"/>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hu-HU" sz="2400" dirty="0"/>
                <a:t>Főkönyvet vezetők értesítése:</a:t>
              </a:r>
            </a:p>
          </p:txBody>
        </p:sp>
        <p:cxnSp>
          <p:nvCxnSpPr>
            <p:cNvPr id="18" name="Egyenes összekötő nyíllal 17"/>
            <p:cNvCxnSpPr/>
            <p:nvPr/>
          </p:nvCxnSpPr>
          <p:spPr>
            <a:xfrm>
              <a:off x="11353800" y="4054757"/>
              <a:ext cx="665747" cy="0"/>
            </a:xfrm>
            <a:prstGeom prst="straightConnector1">
              <a:avLst/>
            </a:prstGeom>
            <a:noFill/>
            <a:ln w="63500">
              <a:solidFill>
                <a:srgbClr val="FF7C00"/>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17" name="Egyenes összekötő nyíllal 116"/>
            <p:cNvCxnSpPr/>
            <p:nvPr/>
          </p:nvCxnSpPr>
          <p:spPr>
            <a:xfrm>
              <a:off x="11353798" y="5022716"/>
              <a:ext cx="665747" cy="0"/>
            </a:xfrm>
            <a:prstGeom prst="straightConnector1">
              <a:avLst/>
            </a:prstGeom>
            <a:noFill/>
            <a:ln w="63500">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18" name="Egyenes összekötő nyíllal 117"/>
            <p:cNvCxnSpPr/>
            <p:nvPr/>
          </p:nvCxnSpPr>
          <p:spPr>
            <a:xfrm>
              <a:off x="11353799" y="5985242"/>
              <a:ext cx="665747" cy="0"/>
            </a:xfrm>
            <a:prstGeom prst="straightConnector1">
              <a:avLst/>
            </a:prstGeom>
            <a:noFill/>
            <a:ln w="63500">
              <a:solidFill>
                <a:srgbClr val="FF284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9" name="Szövegdoboz 18"/>
            <p:cNvSpPr txBox="1"/>
            <p:nvPr/>
          </p:nvSpPr>
          <p:spPr>
            <a:xfrm flipH="1">
              <a:off x="9407515" y="3446637"/>
              <a:ext cx="2722384" cy="830997"/>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hu-HU" sz="2400" dirty="0"/>
                <a:t>Tranzakció adatának átadása:</a:t>
              </a:r>
            </a:p>
          </p:txBody>
        </p:sp>
        <p:sp>
          <p:nvSpPr>
            <p:cNvPr id="120" name="Szövegdoboz 119"/>
            <p:cNvSpPr txBox="1"/>
            <p:nvPr/>
          </p:nvSpPr>
          <p:spPr>
            <a:xfrm flipH="1">
              <a:off x="9394352" y="5390422"/>
              <a:ext cx="2722384" cy="830997"/>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hu-HU" sz="2400" dirty="0"/>
                <a:t>Főkönyvek közötti szinkron:</a:t>
              </a:r>
            </a:p>
          </p:txBody>
        </p:sp>
      </p:grpSp>
      <p:sp>
        <p:nvSpPr>
          <p:cNvPr id="121" name="Szövegdoboz 120"/>
          <p:cNvSpPr txBox="1"/>
          <p:nvPr/>
        </p:nvSpPr>
        <p:spPr>
          <a:xfrm>
            <a:off x="4290904" y="2501169"/>
            <a:ext cx="1211742" cy="461665"/>
          </a:xfrm>
          <a:prstGeom prst="rect">
            <a:avLst/>
          </a:prstGeom>
          <a:noFill/>
        </p:spPr>
        <p:txBody>
          <a:bodyPr wrap="none" rtlCol="0">
            <a:spAutoFit/>
          </a:bodyPr>
          <a:lstStyle/>
          <a:p>
            <a:r>
              <a:rPr lang="hu-HU" sz="2400">
                <a:solidFill>
                  <a:srgbClr val="626565"/>
                </a:solidFill>
              </a:rPr>
              <a:t>Főkönyv</a:t>
            </a:r>
            <a:endParaRPr lang="hu-HU" sz="2400" dirty="0">
              <a:solidFill>
                <a:srgbClr val="626565"/>
              </a:solidFill>
            </a:endParaRPr>
          </a:p>
        </p:txBody>
      </p:sp>
      <p:sp>
        <p:nvSpPr>
          <p:cNvPr id="122" name="Szövegdoboz 121"/>
          <p:cNvSpPr txBox="1"/>
          <p:nvPr/>
        </p:nvSpPr>
        <p:spPr>
          <a:xfrm>
            <a:off x="8444439" y="5430222"/>
            <a:ext cx="1211742" cy="461665"/>
          </a:xfrm>
          <a:prstGeom prst="rect">
            <a:avLst/>
          </a:prstGeom>
          <a:noFill/>
        </p:spPr>
        <p:txBody>
          <a:bodyPr wrap="none" rtlCol="0">
            <a:spAutoFit/>
          </a:bodyPr>
          <a:lstStyle>
            <a:defPPr>
              <a:defRPr lang="hu-HU"/>
            </a:defPPr>
            <a:lvl1pPr>
              <a:defRPr sz="2400">
                <a:solidFill>
                  <a:srgbClr val="626565"/>
                </a:solidFill>
              </a:defRPr>
            </a:lvl1pPr>
          </a:lstStyle>
          <a:p>
            <a:r>
              <a:rPr lang="hu-HU" dirty="0"/>
              <a:t>Főkönyv</a:t>
            </a:r>
          </a:p>
        </p:txBody>
      </p:sp>
      <p:sp>
        <p:nvSpPr>
          <p:cNvPr id="123" name="Szövegdoboz 122"/>
          <p:cNvSpPr txBox="1"/>
          <p:nvPr/>
        </p:nvSpPr>
        <p:spPr>
          <a:xfrm rot="5400000">
            <a:off x="11254855" y="1831294"/>
            <a:ext cx="1211742" cy="461665"/>
          </a:xfrm>
          <a:prstGeom prst="rect">
            <a:avLst/>
          </a:prstGeom>
          <a:noFill/>
        </p:spPr>
        <p:txBody>
          <a:bodyPr wrap="none" rtlCol="0">
            <a:spAutoFit/>
          </a:bodyPr>
          <a:lstStyle/>
          <a:p>
            <a:r>
              <a:rPr lang="hu-HU" sz="2400" dirty="0">
                <a:solidFill>
                  <a:srgbClr val="626565"/>
                </a:solidFill>
              </a:rPr>
              <a:t>Főkönyv</a:t>
            </a:r>
          </a:p>
        </p:txBody>
      </p:sp>
      <p:sp>
        <p:nvSpPr>
          <p:cNvPr id="20" name="Szövegdoboz 19"/>
          <p:cNvSpPr txBox="1"/>
          <p:nvPr/>
        </p:nvSpPr>
        <p:spPr>
          <a:xfrm>
            <a:off x="128499" y="4716908"/>
            <a:ext cx="440595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hu-HU" sz="2400" dirty="0"/>
              <a:t>A főkönyvet vezetők egy hálózatot létrehozva folyamatosan szinkronizálják az adataikat, ezért őket hálózati csomópontoknak </a:t>
            </a:r>
            <a:r>
              <a:rPr lang="hu-HU" sz="2400"/>
              <a:t>vagy node-oknak nevezzük.</a:t>
            </a:r>
            <a:endParaRPr lang="hu-HU" sz="2400" dirty="0"/>
          </a:p>
        </p:txBody>
      </p:sp>
    </p:spTree>
    <p:extLst>
      <p:ext uri="{BB962C8B-B14F-4D97-AF65-F5344CB8AC3E}">
        <p14:creationId xmlns:p14="http://schemas.microsoft.com/office/powerpoint/2010/main" val="1751349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67268" y="178420"/>
            <a:ext cx="10950498" cy="584775"/>
          </a:xfrm>
          <a:prstGeom prst="rect">
            <a:avLst/>
          </a:prstGeom>
          <a:noFill/>
        </p:spPr>
        <p:txBody>
          <a:bodyPr wrap="square" rtlCol="0">
            <a:spAutoFit/>
          </a:bodyPr>
          <a:lstStyle/>
          <a:p>
            <a:r>
              <a:rPr lang="hu-HU" sz="3200" dirty="0"/>
              <a:t>Mit nem oldottunk meg?</a:t>
            </a:r>
          </a:p>
        </p:txBody>
      </p:sp>
      <p:sp>
        <p:nvSpPr>
          <p:cNvPr id="3" name="Dia számának helye 2"/>
          <p:cNvSpPr>
            <a:spLocks noGrp="1"/>
          </p:cNvSpPr>
          <p:nvPr>
            <p:ph type="sldNum" sz="quarter" idx="12"/>
          </p:nvPr>
        </p:nvSpPr>
        <p:spPr/>
        <p:txBody>
          <a:bodyPr/>
          <a:lstStyle/>
          <a:p>
            <a:fld id="{7C41E7FA-F4ED-D847-A0D1-553DA4797C2E}" type="slidenum">
              <a:rPr lang="hu-HU" smtClean="0"/>
              <a:t>11</a:t>
            </a:fld>
            <a:r>
              <a:rPr lang="hu-HU" dirty="0"/>
              <a:t> / 30</a:t>
            </a:r>
          </a:p>
        </p:txBody>
      </p:sp>
      <p:grpSp>
        <p:nvGrpSpPr>
          <p:cNvPr id="46" name="Csoportba foglalás 45"/>
          <p:cNvGrpSpPr/>
          <p:nvPr/>
        </p:nvGrpSpPr>
        <p:grpSpPr>
          <a:xfrm rot="20000661">
            <a:off x="1897278" y="3326519"/>
            <a:ext cx="8702242" cy="800531"/>
            <a:chOff x="1636574" y="5319853"/>
            <a:chExt cx="6170116" cy="525958"/>
          </a:xfrm>
          <a:noFill/>
        </p:grpSpPr>
        <p:sp>
          <p:nvSpPr>
            <p:cNvPr id="47" name="Szabadkézi sokszög 46"/>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Szabadkézi sokszög 47"/>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abadkézi sokszög 48"/>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abadkézi sokszög 4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Szabadkézi sokszög 50"/>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abadkézi sokszög 51"/>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abadkézi sokszög 52"/>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Szabadkézi sokszög 53"/>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4" name="Szövegdoboz 3"/>
          <p:cNvSpPr txBox="1"/>
          <p:nvPr/>
        </p:nvSpPr>
        <p:spPr>
          <a:xfrm>
            <a:off x="167268" y="834797"/>
            <a:ext cx="10931770" cy="5016758"/>
          </a:xfrm>
          <a:prstGeom prst="rect">
            <a:avLst/>
          </a:prstGeom>
          <a:noFill/>
        </p:spPr>
        <p:txBody>
          <a:bodyPr wrap="square" rtlCol="0">
            <a:spAutoFit/>
          </a:bodyPr>
          <a:lstStyle/>
          <a:p>
            <a:r>
              <a:rPr lang="hu-HU" sz="2400" dirty="0"/>
              <a:t>1. Az emissziót (érme kibocsátást):  a node-ok az érmék szabályosságának vizsgálatánál végső soron a kibocsájtó aláírásáig kell, hogy ellenőrizzék a tranzakciókat. Az érme </a:t>
            </a:r>
            <a:r>
              <a:rPr lang="hu-HU" sz="2400" dirty="0" err="1"/>
              <a:t>használóinak</a:t>
            </a:r>
            <a:r>
              <a:rPr lang="hu-HU" sz="2400" dirty="0"/>
              <a:t> az aláírását csak technikailag kell ellenőrizniük. A kibocsátó aláírásánál viszont azt is vizsgálni kell, hogy a kibocsátó szervezet elismeri-e sajátjának! A bankot, illetve aláírásának hitelesítőjét (CA) tekintélyként fogadjuk el. A CA a rendszeren kívüli szabályok alapján működik. A bank a rendszeren kívüli szabályok alapján teremt új pénzt.</a:t>
            </a:r>
          </a:p>
          <a:p>
            <a:endParaRPr lang="hu-HU" sz="800" dirty="0"/>
          </a:p>
          <a:p>
            <a:r>
              <a:rPr lang="hu-HU" sz="2400" dirty="0"/>
              <a:t>2. Ugyanannak a pénzérmének a dupla elköltése nem teremt új pénzt, sőt az érintett sorozatszámú pénzt „további intézkedésig” kiveszi a forgalomból. Viszont nem biztosítunk módszert arra vonatkozóan, hogy miként alakítható ki konszenzus abban, hogy a több tranzakcióból melyik az érvényes. A hibalista ténye az ellenmondás rögzítése a főkönyvben. Így az ezzel kapcsolatos döntést megint a tekintélyre kell hagynunk, aki a rendszeren kívüli szabályok alapján hoz döntést.</a:t>
            </a:r>
          </a:p>
        </p:txBody>
      </p:sp>
      <p:sp>
        <p:nvSpPr>
          <p:cNvPr id="5" name="Szövegdoboz 4"/>
          <p:cNvSpPr txBox="1"/>
          <p:nvPr/>
        </p:nvSpPr>
        <p:spPr>
          <a:xfrm>
            <a:off x="1219077" y="5908620"/>
            <a:ext cx="8918852" cy="523220"/>
          </a:xfrm>
          <a:prstGeom prst="rect">
            <a:avLst/>
          </a:prstGeom>
          <a:solidFill>
            <a:srgbClr val="D9AB82"/>
          </a:solidFill>
          <a:ln w="38100">
            <a:solidFill>
              <a:srgbClr val="593200"/>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hu-HU" sz="2800" dirty="0">
                <a:solidFill>
                  <a:srgbClr val="59472E"/>
                </a:solidFill>
              </a:rPr>
              <a:t>A fenti problémák megoldása teremtette meg a </a:t>
            </a:r>
            <a:r>
              <a:rPr lang="hu-HU" sz="2800" dirty="0" err="1">
                <a:solidFill>
                  <a:srgbClr val="59472E"/>
                </a:solidFill>
              </a:rPr>
              <a:t>blockchaint</a:t>
            </a:r>
            <a:r>
              <a:rPr lang="hu-HU" sz="2800" dirty="0">
                <a:solidFill>
                  <a:srgbClr val="59472E"/>
                </a:solidFill>
              </a:rPr>
              <a:t>.</a:t>
            </a:r>
          </a:p>
        </p:txBody>
      </p:sp>
    </p:spTree>
    <p:extLst>
      <p:ext uri="{BB962C8B-B14F-4D97-AF65-F5344CB8AC3E}">
        <p14:creationId xmlns:p14="http://schemas.microsoft.com/office/powerpoint/2010/main" val="201982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apéz 9"/>
          <p:cNvSpPr/>
          <p:nvPr/>
        </p:nvSpPr>
        <p:spPr>
          <a:xfrm rot="5400000">
            <a:off x="10360154" y="5081387"/>
            <a:ext cx="1935799" cy="1574665"/>
          </a:xfrm>
          <a:prstGeom prst="trapezoid">
            <a:avLst/>
          </a:prstGeom>
          <a:solidFill>
            <a:srgbClr val="D7A841">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Új érme könyvelése </a:t>
            </a:r>
            <a:r>
              <a:rPr lang="hu-HU">
                <a:solidFill>
                  <a:schemeClr val="tx1"/>
                </a:solidFill>
              </a:rPr>
              <a:t>a főkönyvekbe</a:t>
            </a:r>
          </a:p>
        </p:txBody>
      </p:sp>
      <p:sp>
        <p:nvSpPr>
          <p:cNvPr id="2" name="Szövegdoboz 1"/>
          <p:cNvSpPr txBox="1"/>
          <p:nvPr/>
        </p:nvSpPr>
        <p:spPr>
          <a:xfrm>
            <a:off x="182599" y="88033"/>
            <a:ext cx="10950498" cy="584775"/>
          </a:xfrm>
          <a:prstGeom prst="rect">
            <a:avLst/>
          </a:prstGeom>
          <a:noFill/>
        </p:spPr>
        <p:txBody>
          <a:bodyPr wrap="square" rtlCol="0">
            <a:spAutoFit/>
          </a:bodyPr>
          <a:lstStyle/>
          <a:p>
            <a:r>
              <a:rPr lang="hu-HU" sz="3200" dirty="0"/>
              <a:t>A </a:t>
            </a:r>
            <a:r>
              <a:rPr lang="hu-HU" sz="3200" dirty="0" err="1"/>
              <a:t>kriptopénzt</a:t>
            </a:r>
            <a:r>
              <a:rPr lang="hu-HU" sz="3200" dirty="0"/>
              <a:t> is </a:t>
            </a:r>
            <a:r>
              <a:rPr lang="hu-HU" sz="3200" dirty="0" err="1"/>
              <a:t>bányásszuk</a:t>
            </a:r>
            <a:r>
              <a:rPr lang="hu-HU" sz="3200" dirty="0"/>
              <a:t>!</a:t>
            </a:r>
          </a:p>
        </p:txBody>
      </p:sp>
      <p:sp>
        <p:nvSpPr>
          <p:cNvPr id="3" name="Dia számának helye 2"/>
          <p:cNvSpPr>
            <a:spLocks noGrp="1"/>
          </p:cNvSpPr>
          <p:nvPr>
            <p:ph type="sldNum" sz="quarter" idx="12"/>
          </p:nvPr>
        </p:nvSpPr>
        <p:spPr>
          <a:xfrm>
            <a:off x="9370280" y="6514005"/>
            <a:ext cx="2743200" cy="365125"/>
          </a:xfrm>
        </p:spPr>
        <p:txBody>
          <a:bodyPr/>
          <a:lstStyle/>
          <a:p>
            <a:fld id="{7C41E7FA-F4ED-D847-A0D1-553DA4797C2E}" type="slidenum">
              <a:rPr lang="hu-HU" smtClean="0"/>
              <a:t>12</a:t>
            </a:fld>
            <a:r>
              <a:rPr lang="hu-HU" dirty="0"/>
              <a:t> / 30</a:t>
            </a:r>
          </a:p>
        </p:txBody>
      </p:sp>
      <p:grpSp>
        <p:nvGrpSpPr>
          <p:cNvPr id="46" name="Csoportba foglalás 45"/>
          <p:cNvGrpSpPr/>
          <p:nvPr/>
        </p:nvGrpSpPr>
        <p:grpSpPr>
          <a:xfrm rot="20000661">
            <a:off x="1897278" y="3326519"/>
            <a:ext cx="8702242" cy="800531"/>
            <a:chOff x="1636574" y="5319853"/>
            <a:chExt cx="6170116" cy="525958"/>
          </a:xfrm>
          <a:noFill/>
        </p:grpSpPr>
        <p:sp>
          <p:nvSpPr>
            <p:cNvPr id="47" name="Szabadkézi sokszög 46"/>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Szabadkézi sokszög 47"/>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abadkézi sokszög 48"/>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abadkézi sokszög 4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Szabadkézi sokszög 50"/>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abadkézi sokszög 51"/>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abadkézi sokszög 52"/>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Szabadkézi sokszög 53"/>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36" name="Szövegdoboz 35"/>
          <p:cNvSpPr txBox="1"/>
          <p:nvPr/>
        </p:nvSpPr>
        <p:spPr>
          <a:xfrm>
            <a:off x="1624372" y="1140050"/>
            <a:ext cx="6143202" cy="1200329"/>
          </a:xfrm>
          <a:prstGeom prst="rect">
            <a:avLst/>
          </a:prstGeom>
          <a:solidFill>
            <a:srgbClr val="BCFFBD">
              <a:alpha val="29804"/>
            </a:srgbClr>
          </a:solidFill>
          <a:ln>
            <a:solidFill>
              <a:schemeClr val="tx1"/>
            </a:solidFill>
          </a:ln>
        </p:spPr>
        <p:txBody>
          <a:bodyPr wrap="square" rtlCol="0">
            <a:spAutoFit/>
          </a:bodyPr>
          <a:lstStyle/>
          <a:p>
            <a:pPr marL="342900" indent="-342900">
              <a:buFont typeface="Arial" charset="0"/>
              <a:buChar char="•"/>
            </a:pPr>
            <a:r>
              <a:rPr lang="hu-HU" sz="2400" dirty="0"/>
              <a:t>Erőfeszítéssel lehessen megteremteni!</a:t>
            </a:r>
          </a:p>
          <a:p>
            <a:pPr marL="342900" indent="-342900">
              <a:buFont typeface="Arial" charset="0"/>
              <a:buChar char="•"/>
            </a:pPr>
            <a:r>
              <a:rPr lang="hu-HU" sz="2400" dirty="0"/>
              <a:t>Ne legyen túl sok (infláció)!</a:t>
            </a:r>
          </a:p>
          <a:p>
            <a:pPr marL="342900" indent="-342900">
              <a:buFont typeface="Arial" charset="0"/>
              <a:buChar char="•"/>
            </a:pPr>
            <a:r>
              <a:rPr lang="hu-HU" sz="2400" dirty="0"/>
              <a:t>Ne legyen túl kevés (más veszi át a szerepét).</a:t>
            </a:r>
          </a:p>
        </p:txBody>
      </p:sp>
      <p:sp>
        <p:nvSpPr>
          <p:cNvPr id="37" name="Szövegdoboz 36"/>
          <p:cNvSpPr txBox="1"/>
          <p:nvPr/>
        </p:nvSpPr>
        <p:spPr>
          <a:xfrm>
            <a:off x="39497" y="1492897"/>
            <a:ext cx="1516724" cy="461665"/>
          </a:xfrm>
          <a:prstGeom prst="rect">
            <a:avLst/>
          </a:prstGeom>
          <a:solidFill>
            <a:srgbClr val="BCFFBD">
              <a:alpha val="29804"/>
            </a:srgbClr>
          </a:solidFill>
          <a:ln>
            <a:solidFill>
              <a:schemeClr val="tx1"/>
            </a:solidFill>
          </a:ln>
        </p:spPr>
        <p:txBody>
          <a:bodyPr wrap="square" rtlCol="0">
            <a:spAutoFit/>
          </a:bodyPr>
          <a:lstStyle/>
          <a:p>
            <a:r>
              <a:rPr lang="hu-HU" sz="2400" dirty="0" err="1"/>
              <a:t>kriptopénz</a:t>
            </a:r>
            <a:endParaRPr lang="hu-HU" sz="2400" dirty="0"/>
          </a:p>
        </p:txBody>
      </p:sp>
      <p:sp>
        <p:nvSpPr>
          <p:cNvPr id="6" name="Szövegdoboz 5"/>
          <p:cNvSpPr txBox="1"/>
          <p:nvPr/>
        </p:nvSpPr>
        <p:spPr>
          <a:xfrm>
            <a:off x="39497" y="3069144"/>
            <a:ext cx="8029526"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hu-HU" sz="2400" dirty="0"/>
              <a:t>A </a:t>
            </a:r>
            <a:r>
              <a:rPr lang="hu-HU" sz="2400" dirty="0" err="1"/>
              <a:t>kriptopénznél</a:t>
            </a:r>
            <a:r>
              <a:rPr lang="hu-HU" sz="2400" dirty="0"/>
              <a:t> a digitális térben mozgunk. A befektetett munkát itt sok számítás elvégzése jelentheti. Ez automatikusan időt vesz igénybe. A véletlen tényezőt az jelenti, hogy ha a számítás eredménye nem felel meg valamilyen tulajdonságnak, akkor más bemenő paraméterrel újra el kell végezni.</a:t>
            </a:r>
          </a:p>
        </p:txBody>
      </p:sp>
      <p:sp>
        <p:nvSpPr>
          <p:cNvPr id="7" name="Lekerekített téglalap 6"/>
          <p:cNvSpPr/>
          <p:nvPr/>
        </p:nvSpPr>
        <p:spPr>
          <a:xfrm>
            <a:off x="10355520" y="1279345"/>
            <a:ext cx="1777908" cy="964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Véletlen bemeneti érték </a:t>
            </a:r>
            <a:r>
              <a:rPr lang="hu-HU" dirty="0" err="1"/>
              <a:t>kiválasztássa</a:t>
            </a:r>
            <a:endParaRPr lang="hu-HU" dirty="0"/>
          </a:p>
        </p:txBody>
      </p:sp>
      <p:sp>
        <p:nvSpPr>
          <p:cNvPr id="44" name="Hatszög 43"/>
          <p:cNvSpPr/>
          <p:nvPr/>
        </p:nvSpPr>
        <p:spPr>
          <a:xfrm>
            <a:off x="10355520" y="2546684"/>
            <a:ext cx="1777908" cy="1285474"/>
          </a:xfrm>
          <a:prstGeom prst="hex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hu-HU" dirty="0"/>
              <a:t>Költséges számítás</a:t>
            </a:r>
          </a:p>
        </p:txBody>
      </p:sp>
      <p:sp>
        <p:nvSpPr>
          <p:cNvPr id="45" name="Lekerekített téglalap 44"/>
          <p:cNvSpPr/>
          <p:nvPr/>
        </p:nvSpPr>
        <p:spPr>
          <a:xfrm>
            <a:off x="10627584" y="4186459"/>
            <a:ext cx="1233781" cy="590669"/>
          </a:xfrm>
          <a:prstGeom prst="roundRect">
            <a:avLst/>
          </a:prstGeom>
          <a:solidFill>
            <a:srgbClr val="FFF7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Eredmény</a:t>
            </a:r>
          </a:p>
        </p:txBody>
      </p:sp>
      <p:sp>
        <p:nvSpPr>
          <p:cNvPr id="76" name="Döntés 75"/>
          <p:cNvSpPr/>
          <p:nvPr/>
        </p:nvSpPr>
        <p:spPr>
          <a:xfrm>
            <a:off x="8224366" y="4061464"/>
            <a:ext cx="2060722" cy="840659"/>
          </a:xfrm>
          <a:prstGeom prst="flowChartDecision">
            <a:avLst/>
          </a:prstGeom>
          <a:gradFill flip="none" rotWithShape="1">
            <a:gsLst>
              <a:gs pos="0">
                <a:srgbClr val="ED7D31"/>
              </a:gs>
              <a:gs pos="0">
                <a:srgbClr val="FF0000"/>
              </a:gs>
              <a:gs pos="72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Feltétel?</a:t>
            </a:r>
          </a:p>
        </p:txBody>
      </p:sp>
      <p:sp>
        <p:nvSpPr>
          <p:cNvPr id="8" name="Ellipszis 7"/>
          <p:cNvSpPr/>
          <p:nvPr/>
        </p:nvSpPr>
        <p:spPr>
          <a:xfrm>
            <a:off x="8224366" y="5374539"/>
            <a:ext cx="2060722" cy="129669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t>Bemeneti érték és az eredmény </a:t>
            </a:r>
            <a:r>
              <a:rPr lang="hu-HU" dirty="0"/>
              <a:t>bemutatása</a:t>
            </a:r>
          </a:p>
        </p:txBody>
      </p:sp>
      <p:sp>
        <p:nvSpPr>
          <p:cNvPr id="9" name="Ellipszis 8"/>
          <p:cNvSpPr/>
          <p:nvPr/>
        </p:nvSpPr>
        <p:spPr>
          <a:xfrm>
            <a:off x="10782250" y="111357"/>
            <a:ext cx="924448" cy="945374"/>
          </a:xfrm>
          <a:prstGeom prst="ellipse">
            <a:avLst/>
          </a:prstGeom>
          <a:gradFill>
            <a:gsLst>
              <a:gs pos="0">
                <a:srgbClr val="ED7D31"/>
              </a:gs>
              <a:gs pos="1000">
                <a:srgbClr val="ED7D31"/>
              </a:gs>
              <a:gs pos="71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Start</a:t>
            </a:r>
          </a:p>
        </p:txBody>
      </p:sp>
      <p:cxnSp>
        <p:nvCxnSpPr>
          <p:cNvPr id="12" name="Egyenes összekötő nyíllal 11"/>
          <p:cNvCxnSpPr>
            <a:stCxn id="9" idx="4"/>
            <a:endCxn id="7" idx="0"/>
          </p:cNvCxnSpPr>
          <p:nvPr/>
        </p:nvCxnSpPr>
        <p:spPr>
          <a:xfrm>
            <a:off x="11244474" y="1056731"/>
            <a:ext cx="0" cy="2226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gyenes összekötő nyíllal 14"/>
          <p:cNvCxnSpPr>
            <a:cxnSpLocks/>
            <a:stCxn id="7" idx="2"/>
          </p:cNvCxnSpPr>
          <p:nvPr/>
        </p:nvCxnSpPr>
        <p:spPr>
          <a:xfrm>
            <a:off x="11244474" y="2244228"/>
            <a:ext cx="0" cy="3024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a:endCxn id="45" idx="0"/>
          </p:cNvCxnSpPr>
          <p:nvPr/>
        </p:nvCxnSpPr>
        <p:spPr>
          <a:xfrm>
            <a:off x="11244474" y="3832158"/>
            <a:ext cx="1" cy="3543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gyenes összekötő nyíllal 20"/>
          <p:cNvCxnSpPr>
            <a:stCxn id="45" idx="1"/>
            <a:endCxn id="76" idx="3"/>
          </p:cNvCxnSpPr>
          <p:nvPr/>
        </p:nvCxnSpPr>
        <p:spPr>
          <a:xfrm flipH="1">
            <a:off x="10285088" y="4481794"/>
            <a:ext cx="3424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Szabadkézi sokszög 25"/>
          <p:cNvSpPr/>
          <p:nvPr/>
        </p:nvSpPr>
        <p:spPr>
          <a:xfrm>
            <a:off x="9264580" y="1768510"/>
            <a:ext cx="1085222" cy="2280976"/>
          </a:xfrm>
          <a:custGeom>
            <a:avLst/>
            <a:gdLst>
              <a:gd name="connsiteX0" fmla="*/ 0 w 1085222"/>
              <a:gd name="connsiteY0" fmla="*/ 2270928 h 2270928"/>
              <a:gd name="connsiteX1" fmla="*/ 0 w 1085222"/>
              <a:gd name="connsiteY1" fmla="*/ 1034980 h 2270928"/>
              <a:gd name="connsiteX2" fmla="*/ 884255 w 1085222"/>
              <a:gd name="connsiteY2" fmla="*/ 1045029 h 2270928"/>
              <a:gd name="connsiteX3" fmla="*/ 874207 w 1085222"/>
              <a:gd name="connsiteY3" fmla="*/ 50242 h 2270928"/>
              <a:gd name="connsiteX4" fmla="*/ 1085222 w 1085222"/>
              <a:gd name="connsiteY4" fmla="*/ 0 h 2270928"/>
              <a:gd name="connsiteX0" fmla="*/ 0 w 1085222"/>
              <a:gd name="connsiteY0" fmla="*/ 2280976 h 2280976"/>
              <a:gd name="connsiteX1" fmla="*/ 0 w 1085222"/>
              <a:gd name="connsiteY1" fmla="*/ 1045028 h 2280976"/>
              <a:gd name="connsiteX2" fmla="*/ 884255 w 1085222"/>
              <a:gd name="connsiteY2" fmla="*/ 1055077 h 2280976"/>
              <a:gd name="connsiteX3" fmla="*/ 874207 w 1085222"/>
              <a:gd name="connsiteY3" fmla="*/ 0 h 2280976"/>
              <a:gd name="connsiteX4" fmla="*/ 1085222 w 1085222"/>
              <a:gd name="connsiteY4" fmla="*/ 10048 h 228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222" h="2280976">
                <a:moveTo>
                  <a:pt x="0" y="2280976"/>
                </a:moveTo>
                <a:lnTo>
                  <a:pt x="0" y="1045028"/>
                </a:lnTo>
                <a:lnTo>
                  <a:pt x="884255" y="1055077"/>
                </a:lnTo>
                <a:cubicBezTo>
                  <a:pt x="880906" y="703385"/>
                  <a:pt x="877556" y="351692"/>
                  <a:pt x="874207" y="0"/>
                </a:cubicBezTo>
                <a:lnTo>
                  <a:pt x="1085222" y="10048"/>
                </a:ln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77" name="Egyenes összekötő nyíllal 76"/>
          <p:cNvCxnSpPr>
            <a:stCxn id="76" idx="2"/>
            <a:endCxn id="8" idx="0"/>
          </p:cNvCxnSpPr>
          <p:nvPr/>
        </p:nvCxnSpPr>
        <p:spPr>
          <a:xfrm>
            <a:off x="9254727" y="4902123"/>
            <a:ext cx="0" cy="4724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Szövegdoboz 29"/>
          <p:cNvSpPr txBox="1"/>
          <p:nvPr/>
        </p:nvSpPr>
        <p:spPr>
          <a:xfrm>
            <a:off x="8476924" y="3597849"/>
            <a:ext cx="766557" cy="369332"/>
          </a:xfrm>
          <a:prstGeom prst="rect">
            <a:avLst/>
          </a:prstGeom>
          <a:noFill/>
        </p:spPr>
        <p:txBody>
          <a:bodyPr wrap="none" rtlCol="0">
            <a:spAutoFit/>
          </a:bodyPr>
          <a:lstStyle/>
          <a:p>
            <a:r>
              <a:rPr lang="hu-HU"/>
              <a:t>Hamis</a:t>
            </a:r>
          </a:p>
        </p:txBody>
      </p:sp>
      <p:sp>
        <p:nvSpPr>
          <p:cNvPr id="31" name="Szövegdoboz 30"/>
          <p:cNvSpPr txBox="1"/>
          <p:nvPr/>
        </p:nvSpPr>
        <p:spPr>
          <a:xfrm>
            <a:off x="8713050" y="4900818"/>
            <a:ext cx="549189" cy="369332"/>
          </a:xfrm>
          <a:prstGeom prst="rect">
            <a:avLst/>
          </a:prstGeom>
          <a:noFill/>
        </p:spPr>
        <p:txBody>
          <a:bodyPr wrap="none" rtlCol="0">
            <a:spAutoFit/>
          </a:bodyPr>
          <a:lstStyle/>
          <a:p>
            <a:r>
              <a:rPr lang="hu-HU"/>
              <a:t>Igaz</a:t>
            </a:r>
          </a:p>
        </p:txBody>
      </p:sp>
      <p:cxnSp>
        <p:nvCxnSpPr>
          <p:cNvPr id="78" name="Egyenes összekötő nyíllal 77"/>
          <p:cNvCxnSpPr>
            <a:stCxn id="8" idx="6"/>
            <a:endCxn id="10" idx="2"/>
          </p:cNvCxnSpPr>
          <p:nvPr/>
        </p:nvCxnSpPr>
        <p:spPr>
          <a:xfrm flipV="1">
            <a:off x="10285088" y="5868720"/>
            <a:ext cx="255633" cy="154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Szövegdoboz 38"/>
          <p:cNvSpPr txBox="1"/>
          <p:nvPr/>
        </p:nvSpPr>
        <p:spPr>
          <a:xfrm>
            <a:off x="0" y="6048133"/>
            <a:ext cx="7767574" cy="830997"/>
          </a:xfrm>
          <a:prstGeom prst="rect">
            <a:avLst/>
          </a:prstGeom>
          <a:noFill/>
        </p:spPr>
        <p:txBody>
          <a:bodyPr wrap="square" rtlCol="0">
            <a:spAutoFit/>
          </a:bodyPr>
          <a:lstStyle/>
          <a:p>
            <a:r>
              <a:rPr lang="hu-HU" sz="2400" b="1" dirty="0">
                <a:solidFill>
                  <a:srgbClr val="BD570E"/>
                </a:solidFill>
              </a:rPr>
              <a:t>A számítást csak egy irányba (előre) szabad tudni elvégezni, különben a jó </a:t>
            </a:r>
            <a:r>
              <a:rPr lang="hu-HU" sz="2400" b="1">
                <a:solidFill>
                  <a:srgbClr val="BD570E"/>
                </a:solidFill>
              </a:rPr>
              <a:t>eredményből számolok bemeneti értéket!</a:t>
            </a:r>
          </a:p>
        </p:txBody>
      </p:sp>
    </p:spTree>
    <p:extLst>
      <p:ext uri="{BB962C8B-B14F-4D97-AF65-F5344CB8AC3E}">
        <p14:creationId xmlns:p14="http://schemas.microsoft.com/office/powerpoint/2010/main" val="804714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03254" y="58814"/>
            <a:ext cx="10950498" cy="584775"/>
          </a:xfrm>
          <a:prstGeom prst="rect">
            <a:avLst/>
          </a:prstGeom>
          <a:noFill/>
        </p:spPr>
        <p:txBody>
          <a:bodyPr wrap="square" rtlCol="0">
            <a:spAutoFit/>
          </a:bodyPr>
          <a:lstStyle/>
          <a:p>
            <a:r>
              <a:rPr lang="hu-HU" sz="3200" dirty="0" err="1"/>
              <a:t>Függjön</a:t>
            </a:r>
            <a:r>
              <a:rPr lang="hu-HU" sz="3200" dirty="0"/>
              <a:t> a siker a hash (lenyomat) függvény eredményétől!</a:t>
            </a:r>
          </a:p>
        </p:txBody>
      </p:sp>
      <p:sp>
        <p:nvSpPr>
          <p:cNvPr id="3" name="Dia számának helye 2"/>
          <p:cNvSpPr>
            <a:spLocks noGrp="1"/>
          </p:cNvSpPr>
          <p:nvPr>
            <p:ph type="sldNum" sz="quarter" idx="12"/>
          </p:nvPr>
        </p:nvSpPr>
        <p:spPr>
          <a:xfrm rot="16200000">
            <a:off x="11629623" y="6196132"/>
            <a:ext cx="769286" cy="365125"/>
          </a:xfrm>
        </p:spPr>
        <p:txBody>
          <a:bodyPr/>
          <a:lstStyle/>
          <a:p>
            <a:fld id="{7C41E7FA-F4ED-D847-A0D1-553DA4797C2E}" type="slidenum">
              <a:rPr lang="hu-HU" smtClean="0"/>
              <a:t>13</a:t>
            </a:fld>
            <a:r>
              <a:rPr lang="hu-HU" dirty="0"/>
              <a:t> / 30</a:t>
            </a:r>
          </a:p>
        </p:txBody>
      </p:sp>
      <p:grpSp>
        <p:nvGrpSpPr>
          <p:cNvPr id="46" name="Csoportba foglalás 45"/>
          <p:cNvGrpSpPr/>
          <p:nvPr/>
        </p:nvGrpSpPr>
        <p:grpSpPr>
          <a:xfrm rot="20000661">
            <a:off x="1897278" y="3326519"/>
            <a:ext cx="8702242" cy="800531"/>
            <a:chOff x="1636574" y="5319853"/>
            <a:chExt cx="6170116" cy="525958"/>
          </a:xfrm>
          <a:noFill/>
        </p:grpSpPr>
        <p:sp>
          <p:nvSpPr>
            <p:cNvPr id="47" name="Szabadkézi sokszög 46"/>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Szabadkézi sokszög 47"/>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abadkézi sokszög 48"/>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abadkézi sokszög 4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Szabadkézi sokszög 50"/>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abadkézi sokszög 51"/>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abadkézi sokszög 52"/>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Szabadkézi sokszög 53"/>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8" name="Téglalap 7"/>
          <p:cNvSpPr/>
          <p:nvPr/>
        </p:nvSpPr>
        <p:spPr>
          <a:xfrm>
            <a:off x="338062" y="5649021"/>
            <a:ext cx="919127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"Hello, world!0" =&gt; 1312af178c253f84028d480a6adc1e25e81caa44c749ec81976192e2ec934c64</a:t>
            </a:r>
            <a:endParaRPr lang="hu-HU" dirty="0"/>
          </a:p>
        </p:txBody>
      </p:sp>
      <p:sp>
        <p:nvSpPr>
          <p:cNvPr id="9" name="Téglalap 8"/>
          <p:cNvSpPr/>
          <p:nvPr/>
        </p:nvSpPr>
        <p:spPr>
          <a:xfrm>
            <a:off x="336883" y="6394006"/>
            <a:ext cx="937690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"Hello, world!4250" =&gt; 0000c3af42fc31103f1fdc0151fa747ff87349a4714df7cc52ea464e12dcd4e9</a:t>
            </a:r>
            <a:endParaRPr lang="hu-HU" dirty="0"/>
          </a:p>
        </p:txBody>
      </p:sp>
      <p:grpSp>
        <p:nvGrpSpPr>
          <p:cNvPr id="12" name="Csoportba foglalás 11"/>
          <p:cNvGrpSpPr/>
          <p:nvPr/>
        </p:nvGrpSpPr>
        <p:grpSpPr>
          <a:xfrm>
            <a:off x="336883" y="909430"/>
            <a:ext cx="11439785" cy="4586374"/>
            <a:chOff x="336883" y="909430"/>
            <a:chExt cx="11439785" cy="4586374"/>
          </a:xfrm>
        </p:grpSpPr>
        <p:sp>
          <p:nvSpPr>
            <p:cNvPr id="4" name="Szövegdoboz 3"/>
            <p:cNvSpPr txBox="1"/>
            <p:nvPr/>
          </p:nvSpPr>
          <p:spPr>
            <a:xfrm>
              <a:off x="336883" y="909430"/>
              <a:ext cx="11439785" cy="3262432"/>
            </a:xfrm>
            <a:prstGeom prst="rect">
              <a:avLst/>
            </a:prstGeom>
            <a:gradFill>
              <a:gsLst>
                <a:gs pos="0">
                  <a:srgbClr val="ED7D31"/>
                </a:gs>
                <a:gs pos="0">
                  <a:srgbClr val="F0FDF8"/>
                </a:gs>
                <a:gs pos="100000">
                  <a:srgbClr val="8EBACC">
                    <a:alpha val="49804"/>
                  </a:srgbClr>
                </a:gs>
              </a:gsLst>
              <a:lin ang="5400000" scaled="1"/>
            </a:gradFill>
          </p:spPr>
          <p:txBody>
            <a:bodyPr wrap="square" rtlCol="0">
              <a:spAutoFit/>
            </a:bodyPr>
            <a:lstStyle/>
            <a:p>
              <a:pPr marL="457200" indent="-457200">
                <a:buFont typeface="+mj-lt"/>
                <a:buAutoNum type="arabicPeriod"/>
              </a:pPr>
              <a:r>
                <a:rPr lang="hu-HU" sz="2400" dirty="0"/>
                <a:t>A kriptográfiai hash-függvények kimenetére írjuk elő, hogy hány darab nullával kezdődjenek.</a:t>
              </a:r>
            </a:p>
            <a:p>
              <a:pPr marL="457200" indent="-457200">
                <a:buFont typeface="+mj-lt"/>
                <a:buAutoNum type="arabicPeriod"/>
              </a:pPr>
              <a:r>
                <a:rPr lang="hu-HU" sz="2400" dirty="0"/>
                <a:t>Ha nő a bányászok teljesítménye, azaz egységnyi idő alatt több pénz kerül forgalomba, növekedjen a feladat nehézsége: nőjön egyel a szükséges nullák száma.</a:t>
              </a:r>
            </a:p>
            <a:p>
              <a:r>
                <a:rPr lang="hu-HU" sz="2400" dirty="0"/>
                <a:t>Ezért:</a:t>
              </a:r>
            </a:p>
            <a:p>
              <a:pPr marL="457200" indent="-457200">
                <a:buFont typeface="+mj-lt"/>
                <a:buAutoNum type="arabicPeriod"/>
              </a:pPr>
              <a:r>
                <a:rPr lang="hu-HU" sz="2400" dirty="0"/>
                <a:t>Tíz percenként </a:t>
              </a:r>
              <a:r>
                <a:rPr lang="hu-HU" sz="2400" dirty="0" err="1"/>
                <a:t>gyűjtsük</a:t>
              </a:r>
              <a:r>
                <a:rPr lang="hu-HU" sz="2400" dirty="0"/>
                <a:t> blokkba a nekünk jelentett tranzakciókat!</a:t>
              </a:r>
            </a:p>
            <a:p>
              <a:pPr marL="457200" indent="-457200">
                <a:buFont typeface="+mj-lt"/>
                <a:buAutoNum type="arabicPeriod"/>
              </a:pPr>
              <a:r>
                <a:rPr lang="hu-HU" sz="2400" dirty="0"/>
                <a:t>A blokk mögé írjunk olyan adatot, amellyel együtt a hash-érték x db nullával kezdődik! Nem tudjuk, hogy mit kell odaírni. Az egyetlen megoldás a próbálgatás.</a:t>
              </a:r>
            </a:p>
            <a:p>
              <a:pPr marL="457200" indent="-457200">
                <a:buFont typeface="+mj-lt"/>
                <a:buAutoNum type="arabicPeriod"/>
              </a:pPr>
              <a:endParaRPr lang="hu-HU" sz="800" dirty="0"/>
            </a:p>
          </p:txBody>
        </p:sp>
        <p:sp>
          <p:nvSpPr>
            <p:cNvPr id="11" name="Szövegdoboz 10"/>
            <p:cNvSpPr txBox="1"/>
            <p:nvPr/>
          </p:nvSpPr>
          <p:spPr>
            <a:xfrm>
              <a:off x="336883" y="4172365"/>
              <a:ext cx="11439785" cy="1323439"/>
            </a:xfrm>
            <a:prstGeom prst="rect">
              <a:avLst/>
            </a:prstGeom>
            <a:gradFill>
              <a:gsLst>
                <a:gs pos="0">
                  <a:srgbClr val="ED7D31"/>
                </a:gs>
                <a:gs pos="100000">
                  <a:srgbClr val="F0FDF8"/>
                </a:gs>
                <a:gs pos="0">
                  <a:srgbClr val="8EBACC">
                    <a:alpha val="49804"/>
                  </a:srgbClr>
                </a:gs>
              </a:gsLst>
              <a:lin ang="5400000" scaled="1"/>
            </a:gradFill>
          </p:spPr>
          <p:txBody>
            <a:bodyPr wrap="square" rtlCol="0">
              <a:spAutoFit/>
            </a:bodyPr>
            <a:lstStyle/>
            <a:p>
              <a:endParaRPr lang="hu-HU" sz="800" dirty="0"/>
            </a:p>
            <a:p>
              <a:r>
                <a:rPr lang="hu-HU" sz="2400" dirty="0"/>
                <a:t>Ha pl. az a feladat, hogy a „Hello, </a:t>
              </a:r>
              <a:r>
                <a:rPr lang="hu-HU" sz="2400" dirty="0" err="1"/>
                <a:t>world</a:t>
              </a:r>
              <a:r>
                <a:rPr lang="hu-HU" sz="2400" dirty="0"/>
                <a:t>!” karakterlánc mögé rakjunk valamit úgy, hogy a kiegészített karakterlánc hash-kódja 16-os számrendszerben kezdődjön négy db. nullával. Ha 0-tól számokkal próbálkozunk, akkor láthatjuk, hogy a 4250-es próba sikeres lesz!</a:t>
              </a:r>
            </a:p>
          </p:txBody>
        </p:sp>
      </p:grpSp>
      <p:sp>
        <p:nvSpPr>
          <p:cNvPr id="13" name="Téglalap 12"/>
          <p:cNvSpPr/>
          <p:nvPr/>
        </p:nvSpPr>
        <p:spPr>
          <a:xfrm>
            <a:off x="336883" y="6024674"/>
            <a:ext cx="9425978" cy="369332"/>
          </a:xfrm>
          <a:prstGeom prst="rect">
            <a:avLst/>
          </a:prstGeom>
        </p:spPr>
        <p:txBody>
          <a:bodyPr wrap="none">
            <a:spAutoFit/>
          </a:bodyPr>
          <a:lstStyle/>
          <a:p>
            <a:r>
              <a:rPr lang="en-US" dirty="0"/>
              <a:t>...1...2...3...4...5...6...7.........354...355...356.........799...800...801.........3477...3478...3479.........4249...</a:t>
            </a:r>
            <a:endParaRPr lang="hu-HU" dirty="0"/>
          </a:p>
        </p:txBody>
      </p:sp>
      <p:sp>
        <p:nvSpPr>
          <p:cNvPr id="14" name="Téglalap 13"/>
          <p:cNvSpPr/>
          <p:nvPr/>
        </p:nvSpPr>
        <p:spPr>
          <a:xfrm>
            <a:off x="9467887" y="5543400"/>
            <a:ext cx="595035" cy="584775"/>
          </a:xfrm>
          <a:prstGeom prst="rect">
            <a:avLst/>
          </a:prstGeom>
        </p:spPr>
        <p:txBody>
          <a:bodyPr wrap="none">
            <a:spAutoFit/>
          </a:bodyPr>
          <a:lstStyle/>
          <a:p>
            <a:r>
              <a:rPr lang="hu-HU" sz="3200" dirty="0">
                <a:solidFill>
                  <a:srgbClr val="FF0000"/>
                </a:solidFill>
              </a:rPr>
              <a:t>✗</a:t>
            </a:r>
            <a:endParaRPr lang="hu-HU" sz="500" dirty="0"/>
          </a:p>
        </p:txBody>
      </p:sp>
      <p:sp>
        <p:nvSpPr>
          <p:cNvPr id="45" name="Téglalap 44"/>
          <p:cNvSpPr/>
          <p:nvPr/>
        </p:nvSpPr>
        <p:spPr>
          <a:xfrm>
            <a:off x="9465343" y="5850444"/>
            <a:ext cx="803425" cy="584775"/>
          </a:xfrm>
          <a:prstGeom prst="rect">
            <a:avLst/>
          </a:prstGeom>
        </p:spPr>
        <p:txBody>
          <a:bodyPr wrap="none">
            <a:spAutoFit/>
          </a:bodyPr>
          <a:lstStyle/>
          <a:p>
            <a:r>
              <a:rPr lang="hu-HU" sz="3200">
                <a:solidFill>
                  <a:srgbClr val="FF0000"/>
                </a:solidFill>
              </a:rPr>
              <a:t>✗..</a:t>
            </a:r>
            <a:endParaRPr lang="hu-HU" sz="500" dirty="0"/>
          </a:p>
        </p:txBody>
      </p:sp>
      <p:sp>
        <p:nvSpPr>
          <p:cNvPr id="81" name="Téglalap 80"/>
          <p:cNvSpPr/>
          <p:nvPr/>
        </p:nvSpPr>
        <p:spPr>
          <a:xfrm>
            <a:off x="10062922" y="5847889"/>
            <a:ext cx="803425" cy="584775"/>
          </a:xfrm>
          <a:prstGeom prst="rect">
            <a:avLst/>
          </a:prstGeom>
        </p:spPr>
        <p:txBody>
          <a:bodyPr wrap="none">
            <a:spAutoFit/>
          </a:bodyPr>
          <a:lstStyle/>
          <a:p>
            <a:r>
              <a:rPr lang="hu-HU" sz="3200" dirty="0">
                <a:solidFill>
                  <a:srgbClr val="FF0000"/>
                </a:solidFill>
              </a:rPr>
              <a:t>✗..</a:t>
            </a:r>
            <a:endParaRPr lang="hu-HU" sz="500" dirty="0"/>
          </a:p>
        </p:txBody>
      </p:sp>
      <p:sp>
        <p:nvSpPr>
          <p:cNvPr id="82" name="Téglalap 81"/>
          <p:cNvSpPr/>
          <p:nvPr/>
        </p:nvSpPr>
        <p:spPr>
          <a:xfrm>
            <a:off x="10639622" y="5847110"/>
            <a:ext cx="803425" cy="584775"/>
          </a:xfrm>
          <a:prstGeom prst="rect">
            <a:avLst/>
          </a:prstGeom>
        </p:spPr>
        <p:txBody>
          <a:bodyPr wrap="none">
            <a:spAutoFit/>
          </a:bodyPr>
          <a:lstStyle/>
          <a:p>
            <a:r>
              <a:rPr lang="hu-HU" sz="3200">
                <a:solidFill>
                  <a:srgbClr val="FF0000"/>
                </a:solidFill>
              </a:rPr>
              <a:t>✗..</a:t>
            </a:r>
            <a:endParaRPr lang="hu-HU" sz="500" dirty="0"/>
          </a:p>
        </p:txBody>
      </p:sp>
      <p:sp>
        <p:nvSpPr>
          <p:cNvPr id="83" name="Téglalap 82"/>
          <p:cNvSpPr/>
          <p:nvPr/>
        </p:nvSpPr>
        <p:spPr>
          <a:xfrm>
            <a:off x="11204073" y="5847110"/>
            <a:ext cx="595035" cy="584775"/>
          </a:xfrm>
          <a:prstGeom prst="rect">
            <a:avLst/>
          </a:prstGeom>
        </p:spPr>
        <p:txBody>
          <a:bodyPr wrap="none">
            <a:spAutoFit/>
          </a:bodyPr>
          <a:lstStyle/>
          <a:p>
            <a:r>
              <a:rPr lang="hu-HU" sz="3200" dirty="0">
                <a:solidFill>
                  <a:srgbClr val="FF0000"/>
                </a:solidFill>
              </a:rPr>
              <a:t>✗</a:t>
            </a:r>
            <a:endParaRPr lang="hu-HU" sz="500" dirty="0"/>
          </a:p>
        </p:txBody>
      </p:sp>
      <p:sp>
        <p:nvSpPr>
          <p:cNvPr id="15" name="Szövegdoboz 14"/>
          <p:cNvSpPr txBox="1"/>
          <p:nvPr/>
        </p:nvSpPr>
        <p:spPr>
          <a:xfrm>
            <a:off x="9702940" y="6290442"/>
            <a:ext cx="595035" cy="584775"/>
          </a:xfrm>
          <a:prstGeom prst="rect">
            <a:avLst/>
          </a:prstGeom>
          <a:noFill/>
        </p:spPr>
        <p:txBody>
          <a:bodyPr wrap="none" rtlCol="0">
            <a:spAutoFit/>
          </a:bodyPr>
          <a:lstStyle/>
          <a:p>
            <a:r>
              <a:rPr lang="hu-HU" sz="3200" b="1" dirty="0">
                <a:ln>
                  <a:solidFill>
                    <a:srgbClr val="00B050"/>
                  </a:solidFill>
                </a:ln>
                <a:solidFill>
                  <a:srgbClr val="00B050"/>
                </a:solidFill>
              </a:rPr>
              <a:t>✓</a:t>
            </a:r>
          </a:p>
        </p:txBody>
      </p:sp>
      <p:sp>
        <p:nvSpPr>
          <p:cNvPr id="16" name="Lekerekített téglalap 15"/>
          <p:cNvSpPr/>
          <p:nvPr/>
        </p:nvSpPr>
        <p:spPr>
          <a:xfrm>
            <a:off x="203254" y="5562000"/>
            <a:ext cx="11573414" cy="126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5982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kerekített téglalap 6"/>
          <p:cNvSpPr/>
          <p:nvPr/>
        </p:nvSpPr>
        <p:spPr>
          <a:xfrm>
            <a:off x="33350" y="763195"/>
            <a:ext cx="11759779" cy="1891414"/>
          </a:xfrm>
          <a:prstGeom prst="roundRect">
            <a:avLst/>
          </a:prstGeom>
          <a:solidFill>
            <a:srgbClr val="FFFED6">
              <a:alpha val="63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 name="Szövegdoboz 1"/>
          <p:cNvSpPr txBox="1"/>
          <p:nvPr/>
        </p:nvSpPr>
        <p:spPr>
          <a:xfrm>
            <a:off x="167268" y="178420"/>
            <a:ext cx="10950498" cy="584775"/>
          </a:xfrm>
          <a:prstGeom prst="rect">
            <a:avLst/>
          </a:prstGeom>
          <a:noFill/>
        </p:spPr>
        <p:txBody>
          <a:bodyPr wrap="square" rtlCol="0">
            <a:spAutoFit/>
          </a:bodyPr>
          <a:lstStyle/>
          <a:p>
            <a:r>
              <a:rPr lang="hu-HU" sz="3200" dirty="0"/>
              <a:t>Decentralizált tranzakció nyilvántartás</a:t>
            </a:r>
          </a:p>
        </p:txBody>
      </p:sp>
      <p:sp>
        <p:nvSpPr>
          <p:cNvPr id="3" name="Dia számának helye 2"/>
          <p:cNvSpPr>
            <a:spLocks noGrp="1"/>
          </p:cNvSpPr>
          <p:nvPr>
            <p:ph type="sldNum" sz="quarter" idx="12"/>
          </p:nvPr>
        </p:nvSpPr>
        <p:spPr/>
        <p:txBody>
          <a:bodyPr/>
          <a:lstStyle/>
          <a:p>
            <a:fld id="{7C41E7FA-F4ED-D847-A0D1-553DA4797C2E}" type="slidenum">
              <a:rPr lang="hu-HU" smtClean="0"/>
              <a:t>14</a:t>
            </a:fld>
            <a:r>
              <a:rPr lang="hu-HU" dirty="0"/>
              <a:t> / 30</a:t>
            </a:r>
          </a:p>
        </p:txBody>
      </p:sp>
      <p:grpSp>
        <p:nvGrpSpPr>
          <p:cNvPr id="46" name="Csoportba foglalás 45"/>
          <p:cNvGrpSpPr/>
          <p:nvPr/>
        </p:nvGrpSpPr>
        <p:grpSpPr>
          <a:xfrm rot="20000661">
            <a:off x="1897278" y="3326519"/>
            <a:ext cx="8702242" cy="800531"/>
            <a:chOff x="1636574" y="5319853"/>
            <a:chExt cx="6170116" cy="525958"/>
          </a:xfrm>
          <a:noFill/>
        </p:grpSpPr>
        <p:sp>
          <p:nvSpPr>
            <p:cNvPr id="47" name="Szabadkézi sokszög 46"/>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Szabadkézi sokszög 47"/>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abadkézi sokszög 48"/>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abadkézi sokszög 4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Szabadkézi sokszög 50"/>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abadkézi sokszög 51"/>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abadkézi sokszög 52"/>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Szabadkézi sokszög 53"/>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6" name="Szövegdoboz 5"/>
          <p:cNvSpPr txBox="1"/>
          <p:nvPr/>
        </p:nvSpPr>
        <p:spPr>
          <a:xfrm>
            <a:off x="167268" y="1009025"/>
            <a:ext cx="11625861" cy="1384995"/>
          </a:xfrm>
          <a:prstGeom prst="rect">
            <a:avLst/>
          </a:prstGeom>
          <a:noFill/>
        </p:spPr>
        <p:txBody>
          <a:bodyPr wrap="square" rtlCol="0">
            <a:spAutoFit/>
          </a:bodyPr>
          <a:lstStyle/>
          <a:p>
            <a:r>
              <a:rPr lang="hu-HU" sz="2800" dirty="0"/>
              <a:t>Központi nyilvántartás nélkül nem vagyunk képesek a címzettek azonosítására!</a:t>
            </a:r>
          </a:p>
          <a:p>
            <a:pPr marL="342900" indent="-342900">
              <a:buFont typeface="Arial" charset="0"/>
              <a:buChar char="•"/>
            </a:pPr>
            <a:r>
              <a:rPr lang="hu-HU" sz="2800" dirty="0"/>
              <a:t>a pénz elköltője csak bizonyítékot ad arról, hogy ő olyan dologgal rendelkezik, amivel csak a címzett rendelkezhet (de azt sem mutatja meg)!</a:t>
            </a:r>
          </a:p>
        </p:txBody>
      </p:sp>
      <p:grpSp>
        <p:nvGrpSpPr>
          <p:cNvPr id="9" name="Csoportba foglalás 8"/>
          <p:cNvGrpSpPr/>
          <p:nvPr/>
        </p:nvGrpSpPr>
        <p:grpSpPr>
          <a:xfrm>
            <a:off x="95936" y="2749111"/>
            <a:ext cx="2235909" cy="4071551"/>
            <a:chOff x="3185047" y="2111413"/>
            <a:chExt cx="2235909" cy="4071551"/>
          </a:xfrm>
        </p:grpSpPr>
        <p:grpSp>
          <p:nvGrpSpPr>
            <p:cNvPr id="42" name="Csoportba foglalás 41"/>
            <p:cNvGrpSpPr/>
            <p:nvPr/>
          </p:nvGrpSpPr>
          <p:grpSpPr>
            <a:xfrm>
              <a:off x="3229581" y="2122921"/>
              <a:ext cx="2148260" cy="4060043"/>
              <a:chOff x="3335456" y="2122921"/>
              <a:chExt cx="2148260" cy="4060043"/>
            </a:xfrm>
          </p:grpSpPr>
          <p:grpSp>
            <p:nvGrpSpPr>
              <p:cNvPr id="43" name="Csoportba foglalás 42"/>
              <p:cNvGrpSpPr/>
              <p:nvPr/>
            </p:nvGrpSpPr>
            <p:grpSpPr>
              <a:xfrm>
                <a:off x="3335456" y="2122921"/>
                <a:ext cx="2148260" cy="2857652"/>
                <a:chOff x="3335456" y="2122921"/>
                <a:chExt cx="2148260" cy="2857652"/>
              </a:xfrm>
              <a:solidFill>
                <a:schemeClr val="accent6">
                  <a:lumMod val="40000"/>
                  <a:lumOff val="60000"/>
                </a:schemeClr>
              </a:solidFill>
            </p:grpSpPr>
            <p:sp>
              <p:nvSpPr>
                <p:cNvPr id="77" name="Téglalap 76"/>
                <p:cNvSpPr/>
                <p:nvPr/>
              </p:nvSpPr>
              <p:spPr>
                <a:xfrm>
                  <a:off x="3335456" y="2122921"/>
                  <a:ext cx="2146516" cy="369332"/>
                </a:xfrm>
                <a:prstGeom prst="rect">
                  <a:avLst/>
                </a:prstGeom>
                <a:grpFill/>
                <a:ln w="254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sorszám; érték</a:t>
                  </a:r>
                  <a:endParaRPr lang="hu-HU" dirty="0">
                    <a:solidFill>
                      <a:srgbClr val="000000"/>
                    </a:solidFill>
                    <a:effectLst/>
                    <a:latin typeface="Menlo" charset="0"/>
                  </a:endParaRPr>
                </a:p>
              </p:txBody>
            </p:sp>
            <p:sp>
              <p:nvSpPr>
                <p:cNvPr id="78" name="Téglalap 77"/>
                <p:cNvSpPr/>
                <p:nvPr/>
              </p:nvSpPr>
              <p:spPr>
                <a:xfrm>
                  <a:off x="3335456" y="2486236"/>
                  <a:ext cx="2146516" cy="646331"/>
                </a:xfrm>
                <a:prstGeom prst="rect">
                  <a:avLst/>
                </a:prstGeom>
                <a:grpFill/>
                <a:ln w="254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1. tulaj pub. kulcsa (cím)</a:t>
                  </a:r>
                </a:p>
              </p:txBody>
            </p:sp>
            <p:sp>
              <p:nvSpPr>
                <p:cNvPr id="79" name="Téglalap 78"/>
                <p:cNvSpPr/>
                <p:nvPr/>
              </p:nvSpPr>
              <p:spPr>
                <a:xfrm>
                  <a:off x="3337200" y="3128094"/>
                  <a:ext cx="2146516" cy="1200329"/>
                </a:xfrm>
                <a:prstGeom prst="rect">
                  <a:avLst/>
                </a:prstGeom>
                <a:grpFill/>
                <a:ln w="254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fentiek hash-ének aláírása a bank privát kulcsával</a:t>
                  </a:r>
                </a:p>
              </p:txBody>
            </p:sp>
            <p:sp>
              <p:nvSpPr>
                <p:cNvPr id="80" name="Téglalap 79"/>
                <p:cNvSpPr/>
                <p:nvPr/>
              </p:nvSpPr>
              <p:spPr>
                <a:xfrm>
                  <a:off x="3335456" y="4334242"/>
                  <a:ext cx="2146516" cy="646331"/>
                </a:xfrm>
                <a:prstGeom prst="rect">
                  <a:avLst/>
                </a:prstGeom>
                <a:grpFill/>
                <a:ln w="254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bank pub. kulcsa</a:t>
                  </a:r>
                </a:p>
              </p:txBody>
            </p:sp>
          </p:grpSp>
          <p:grpSp>
            <p:nvGrpSpPr>
              <p:cNvPr id="44" name="Csoportba foglalás 43"/>
              <p:cNvGrpSpPr/>
              <p:nvPr/>
            </p:nvGrpSpPr>
            <p:grpSpPr>
              <a:xfrm>
                <a:off x="3335456" y="4949875"/>
                <a:ext cx="2148260" cy="1233089"/>
                <a:chOff x="3335456" y="4949875"/>
                <a:chExt cx="2148260" cy="1233089"/>
              </a:xfrm>
              <a:solidFill>
                <a:schemeClr val="accent5">
                  <a:lumMod val="40000"/>
                  <a:lumOff val="60000"/>
                </a:schemeClr>
              </a:solidFill>
            </p:grpSpPr>
            <p:sp>
              <p:nvSpPr>
                <p:cNvPr id="45" name="Téglalap 44"/>
                <p:cNvSpPr/>
                <p:nvPr/>
              </p:nvSpPr>
              <p:spPr>
                <a:xfrm>
                  <a:off x="3335456" y="4949875"/>
                  <a:ext cx="2146516" cy="646331"/>
                </a:xfrm>
                <a:prstGeom prst="rect">
                  <a:avLst/>
                </a:prstGeom>
                <a:solidFill>
                  <a:srgbClr val="EEC3D7"/>
                </a:solidFill>
                <a:ln w="25400">
                  <a:solidFill>
                    <a:srgbClr val="B52D6D"/>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2. tulaj pub. kulcsa (cím)</a:t>
                  </a:r>
                </a:p>
              </p:txBody>
            </p:sp>
            <p:sp>
              <p:nvSpPr>
                <p:cNvPr id="76" name="Téglalap 75"/>
                <p:cNvSpPr/>
                <p:nvPr/>
              </p:nvSpPr>
              <p:spPr>
                <a:xfrm>
                  <a:off x="3337200" y="5536633"/>
                  <a:ext cx="2146516" cy="646331"/>
                </a:xfrm>
                <a:prstGeom prst="rect">
                  <a:avLst/>
                </a:prstGeom>
                <a:solidFill>
                  <a:srgbClr val="EEC3D7"/>
                </a:solidFill>
                <a:ln w="25400">
                  <a:solidFill>
                    <a:srgbClr val="B52D6D"/>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fentiekre 1. </a:t>
                  </a:r>
                  <a:r>
                    <a:rPr lang="hu-HU" dirty="0" err="1">
                      <a:solidFill>
                        <a:srgbClr val="000000"/>
                      </a:solidFill>
                      <a:latin typeface="Menlo" charset="0"/>
                    </a:rPr>
                    <a:t>tul</a:t>
                  </a:r>
                  <a:r>
                    <a:rPr lang="hu-HU" dirty="0">
                      <a:solidFill>
                        <a:srgbClr val="000000"/>
                      </a:solidFill>
                      <a:latin typeface="Menlo" charset="0"/>
                    </a:rPr>
                    <a:t>. aláírása</a:t>
                  </a:r>
                </a:p>
              </p:txBody>
            </p:sp>
          </p:grpSp>
        </p:grpSp>
        <p:sp>
          <p:nvSpPr>
            <p:cNvPr id="81" name="Téglalap 80"/>
            <p:cNvSpPr/>
            <p:nvPr/>
          </p:nvSpPr>
          <p:spPr>
            <a:xfrm>
              <a:off x="3185047" y="2111413"/>
              <a:ext cx="2235909" cy="4071551"/>
            </a:xfrm>
            <a:prstGeom prst="rect">
              <a:avLst/>
            </a:prstGeom>
            <a:noFill/>
            <a:ln w="63500">
              <a:solidFill>
                <a:srgbClr val="B041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83" name="Szövegdoboz 82"/>
          <p:cNvSpPr txBox="1"/>
          <p:nvPr/>
        </p:nvSpPr>
        <p:spPr>
          <a:xfrm>
            <a:off x="2496656" y="2781093"/>
            <a:ext cx="6755628" cy="3970318"/>
          </a:xfrm>
          <a:prstGeom prst="rect">
            <a:avLst/>
          </a:prstGeom>
          <a:noFill/>
          <a:ln w="38100">
            <a:solidFill>
              <a:srgbClr val="B04175"/>
            </a:solidFill>
          </a:ln>
        </p:spPr>
        <p:txBody>
          <a:bodyPr wrap="square" rtlCol="0">
            <a:spAutoFit/>
          </a:bodyPr>
          <a:lstStyle/>
          <a:p>
            <a:r>
              <a:rPr lang="hu-HU" sz="2800" dirty="0"/>
              <a:t>Saját korábbi </a:t>
            </a:r>
            <a:r>
              <a:rPr lang="hu-HU" sz="2800" dirty="0" err="1"/>
              <a:t>kriptopénzünknél</a:t>
            </a:r>
            <a:r>
              <a:rPr lang="hu-HU" sz="2800" dirty="0"/>
              <a:t> az érmékhez hozzáadott adatokban volt a tulajdonosok publikus kulcsa. Emlékezzünk: az azonosítás itt úgy történik, hogy aki az utolsó tranzakcióban megjelölt publikus kulcs privát kulcs párjával alá tudja írni a következő tranzakciót, csak az tudja elkölteni az érmét. Azt az egyetlen személyt, aki erre képes hívhatjuk tulajdonosnak.</a:t>
            </a:r>
          </a:p>
        </p:txBody>
      </p:sp>
      <p:pic>
        <p:nvPicPr>
          <p:cNvPr id="10" name="Kép 9"/>
          <p:cNvPicPr>
            <a:picLocks noChangeAspect="1"/>
          </p:cNvPicPr>
          <p:nvPr/>
        </p:nvPicPr>
        <p:blipFill>
          <a:blip r:embed="rId3"/>
          <a:stretch>
            <a:fillRect/>
          </a:stretch>
        </p:blipFill>
        <p:spPr>
          <a:xfrm rot="20036883">
            <a:off x="9922757" y="2746240"/>
            <a:ext cx="1787167" cy="3574334"/>
          </a:xfrm>
          <a:prstGeom prst="rect">
            <a:avLst/>
          </a:prstGeom>
        </p:spPr>
      </p:pic>
    </p:spTree>
    <p:extLst>
      <p:ext uri="{BB962C8B-B14F-4D97-AF65-F5344CB8AC3E}">
        <p14:creationId xmlns:p14="http://schemas.microsoft.com/office/powerpoint/2010/main" val="1887559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67268" y="178420"/>
            <a:ext cx="10950498" cy="584775"/>
          </a:xfrm>
          <a:prstGeom prst="rect">
            <a:avLst/>
          </a:prstGeom>
          <a:noFill/>
        </p:spPr>
        <p:txBody>
          <a:bodyPr wrap="square" rtlCol="0">
            <a:spAutoFit/>
          </a:bodyPr>
          <a:lstStyle/>
          <a:p>
            <a:r>
              <a:rPr lang="hu-HU" sz="3200" dirty="0"/>
              <a:t>A </a:t>
            </a:r>
            <a:r>
              <a:rPr lang="hu-HU" sz="3200" dirty="0" err="1"/>
              <a:t>kriptovalutánál</a:t>
            </a:r>
            <a:r>
              <a:rPr lang="hu-HU" sz="3200" dirty="0"/>
              <a:t> ki könyvelje a következő tranzakciót?</a:t>
            </a:r>
          </a:p>
        </p:txBody>
      </p:sp>
      <p:sp>
        <p:nvSpPr>
          <p:cNvPr id="3" name="Dia számának helye 2"/>
          <p:cNvSpPr>
            <a:spLocks noGrp="1"/>
          </p:cNvSpPr>
          <p:nvPr>
            <p:ph type="sldNum" sz="quarter" idx="12"/>
          </p:nvPr>
        </p:nvSpPr>
        <p:spPr/>
        <p:txBody>
          <a:bodyPr/>
          <a:lstStyle/>
          <a:p>
            <a:fld id="{7C41E7FA-F4ED-D847-A0D1-553DA4797C2E}" type="slidenum">
              <a:rPr lang="hu-HU" smtClean="0"/>
              <a:t>15</a:t>
            </a:fld>
            <a:r>
              <a:rPr lang="hu-HU" dirty="0"/>
              <a:t> / 30</a:t>
            </a:r>
          </a:p>
        </p:txBody>
      </p:sp>
      <p:grpSp>
        <p:nvGrpSpPr>
          <p:cNvPr id="46" name="Csoportba foglalás 45"/>
          <p:cNvGrpSpPr/>
          <p:nvPr/>
        </p:nvGrpSpPr>
        <p:grpSpPr>
          <a:xfrm rot="20000661">
            <a:off x="1897278" y="3326519"/>
            <a:ext cx="8702242" cy="800531"/>
            <a:chOff x="1636574" y="5319853"/>
            <a:chExt cx="6170116" cy="525958"/>
          </a:xfrm>
          <a:noFill/>
        </p:grpSpPr>
        <p:sp>
          <p:nvSpPr>
            <p:cNvPr id="47" name="Szabadkézi sokszög 46"/>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Szabadkézi sokszög 47"/>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abadkézi sokszög 48"/>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abadkézi sokszög 4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Szabadkézi sokszög 50"/>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abadkézi sokszög 51"/>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abadkézi sokszög 52"/>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Szabadkézi sokszög 53"/>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0" name="Szövegdoboz 9"/>
          <p:cNvSpPr txBox="1"/>
          <p:nvPr/>
        </p:nvSpPr>
        <p:spPr>
          <a:xfrm>
            <a:off x="219862" y="1302624"/>
            <a:ext cx="9663635" cy="2308324"/>
          </a:xfrm>
          <a:prstGeom prst="rect">
            <a:avLst/>
          </a:prstGeom>
          <a:noFill/>
        </p:spPr>
        <p:txBody>
          <a:bodyPr wrap="square" rtlCol="0">
            <a:spAutoFit/>
          </a:bodyPr>
          <a:lstStyle/>
          <a:p>
            <a:pPr marL="342900" indent="-342900">
              <a:buFont typeface="Arial" charset="0"/>
              <a:buChar char="•"/>
            </a:pPr>
            <a:r>
              <a:rPr lang="hu-HU" sz="2400" dirty="0"/>
              <a:t>Mindegyik node gyűjti a hozzá bejelentett tranzakciókat.</a:t>
            </a:r>
          </a:p>
          <a:p>
            <a:pPr marL="342900" indent="-342900">
              <a:buFont typeface="Arial" charset="0"/>
              <a:buChar char="•"/>
            </a:pPr>
            <a:r>
              <a:rPr lang="hu-HU" sz="2400" dirty="0"/>
              <a:t>Ha elég sok összejött, veszi a hash-kódjukat, hozzáteszi az előző blokk hash-kódját, majd addig próbál </a:t>
            </a:r>
            <a:r>
              <a:rPr lang="hu-HU" sz="2400" dirty="0" err="1"/>
              <a:t>mőgé</a:t>
            </a:r>
            <a:r>
              <a:rPr lang="hu-HU" sz="2400" dirty="0"/>
              <a:t> rakni egy véletlen adatsort (</a:t>
            </a:r>
            <a:r>
              <a:rPr lang="hu-HU" sz="2400" dirty="0" err="1"/>
              <a:t>nounce</a:t>
            </a:r>
            <a:r>
              <a:rPr lang="hu-HU" sz="2400" dirty="0"/>
              <a:t>), ameddig az ebből számolt hash nem kezdődik elég sok nullával.</a:t>
            </a:r>
          </a:p>
          <a:p>
            <a:pPr marL="342900" indent="-342900">
              <a:buFont typeface="Arial" charset="0"/>
              <a:buChar char="•"/>
            </a:pPr>
            <a:r>
              <a:rPr lang="hu-HU" sz="2400" dirty="0"/>
              <a:t>Aki sikeresen lezár egy blokkot, az a többieknek ezt bejelenti.</a:t>
            </a:r>
          </a:p>
          <a:p>
            <a:pPr marL="342900" indent="-342900">
              <a:buFont typeface="Arial" charset="0"/>
              <a:buChar char="•"/>
            </a:pPr>
            <a:r>
              <a:rPr lang="hu-HU" sz="2400" dirty="0"/>
              <a:t>Mindent azonosítson a hash-kódja! (az biztos, hogy egyedi)</a:t>
            </a:r>
          </a:p>
        </p:txBody>
      </p:sp>
      <p:grpSp>
        <p:nvGrpSpPr>
          <p:cNvPr id="24" name="Csoportba foglalás 23"/>
          <p:cNvGrpSpPr/>
          <p:nvPr/>
        </p:nvGrpSpPr>
        <p:grpSpPr>
          <a:xfrm>
            <a:off x="478887" y="4414731"/>
            <a:ext cx="11469732" cy="2056024"/>
            <a:chOff x="478887" y="4414731"/>
            <a:chExt cx="11469732" cy="2056024"/>
          </a:xfrm>
        </p:grpSpPr>
        <p:grpSp>
          <p:nvGrpSpPr>
            <p:cNvPr id="12" name="Csoportba foglalás 11"/>
            <p:cNvGrpSpPr/>
            <p:nvPr/>
          </p:nvGrpSpPr>
          <p:grpSpPr>
            <a:xfrm>
              <a:off x="478887" y="4414731"/>
              <a:ext cx="1374189" cy="2056024"/>
              <a:chOff x="4767124" y="1175657"/>
              <a:chExt cx="1374189" cy="2056024"/>
            </a:xfrm>
          </p:grpSpPr>
          <p:sp>
            <p:nvSpPr>
              <p:cNvPr id="11" name="Lekerekített téglalap 10"/>
              <p:cNvSpPr/>
              <p:nvPr/>
            </p:nvSpPr>
            <p:spPr>
              <a:xfrm>
                <a:off x="4767124" y="1175657"/>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5347b34f ..</a:t>
                </a:r>
              </a:p>
            </p:txBody>
          </p:sp>
          <p:sp>
            <p:nvSpPr>
              <p:cNvPr id="42" name="Lekerekített téglalap 41"/>
              <p:cNvSpPr/>
              <p:nvPr/>
            </p:nvSpPr>
            <p:spPr>
              <a:xfrm>
                <a:off x="4767124" y="1905124"/>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86f87a0c..</a:t>
                </a:r>
              </a:p>
            </p:txBody>
          </p:sp>
          <p:sp>
            <p:nvSpPr>
              <p:cNvPr id="43" name="Lekerekített téglalap 42"/>
              <p:cNvSpPr/>
              <p:nvPr/>
            </p:nvSpPr>
            <p:spPr>
              <a:xfrm>
                <a:off x="4767124" y="2634591"/>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869b4d75..</a:t>
                </a:r>
              </a:p>
            </p:txBody>
          </p:sp>
        </p:grpSp>
        <p:sp>
          <p:nvSpPr>
            <p:cNvPr id="13" name="Jobb oldali kapcsos zárójel 12"/>
            <p:cNvSpPr/>
            <p:nvPr/>
          </p:nvSpPr>
          <p:spPr>
            <a:xfrm>
              <a:off x="1916943" y="4414731"/>
              <a:ext cx="376873" cy="2056024"/>
            </a:xfrm>
            <a:prstGeom prst="rightBrace">
              <a:avLst/>
            </a:prstGeom>
            <a:ln w="28575">
              <a:solidFill>
                <a:srgbClr val="734F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4" name="Lekerekített téglalap 13"/>
            <p:cNvSpPr/>
            <p:nvPr/>
          </p:nvSpPr>
          <p:spPr>
            <a:xfrm>
              <a:off x="2413783" y="5138692"/>
              <a:ext cx="1301182" cy="608211"/>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tr</a:t>
              </a:r>
              <a:r>
                <a:rPr lang="hu-HU" dirty="0"/>
                <a:t>-hash</a:t>
              </a:r>
            </a:p>
            <a:p>
              <a:pPr algn="ctr"/>
              <a:r>
                <a:rPr lang="is-IS" dirty="0"/>
                <a:t>a64b9804..</a:t>
              </a:r>
              <a:endParaRPr lang="hu-HU" dirty="0"/>
            </a:p>
          </p:txBody>
        </p:sp>
        <p:sp>
          <p:nvSpPr>
            <p:cNvPr id="16" name="Szövegdoboz 15"/>
            <p:cNvSpPr txBox="1"/>
            <p:nvPr/>
          </p:nvSpPr>
          <p:spPr>
            <a:xfrm>
              <a:off x="3698296" y="5211910"/>
              <a:ext cx="338554" cy="461665"/>
            </a:xfrm>
            <a:prstGeom prst="rect">
              <a:avLst/>
            </a:prstGeom>
            <a:noFill/>
          </p:spPr>
          <p:txBody>
            <a:bodyPr wrap="none" rtlCol="0">
              <a:spAutoFit/>
            </a:bodyPr>
            <a:lstStyle/>
            <a:p>
              <a:r>
                <a:rPr lang="hu-HU" sz="2400" b="1" dirty="0"/>
                <a:t>+</a:t>
              </a:r>
            </a:p>
          </p:txBody>
        </p:sp>
        <p:sp>
          <p:nvSpPr>
            <p:cNvPr id="76" name="Lekerekített téglalap 75"/>
            <p:cNvSpPr/>
            <p:nvPr/>
          </p:nvSpPr>
          <p:spPr>
            <a:xfrm>
              <a:off x="3993144" y="5170260"/>
              <a:ext cx="1784596" cy="608211"/>
            </a:xfrm>
            <a:prstGeom prst="roundRect">
              <a:avLst/>
            </a:prstGeom>
            <a:solidFill>
              <a:srgbClr val="EFDAFF"/>
            </a:solidFill>
            <a:ln w="28575">
              <a:solidFill>
                <a:srgbClr val="776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előző blokk hash</a:t>
              </a:r>
            </a:p>
            <a:p>
              <a:pPr algn="ctr"/>
              <a:r>
                <a:rPr lang="is-IS" dirty="0">
                  <a:solidFill>
                    <a:schemeClr val="tx1"/>
                  </a:solidFill>
                </a:rPr>
                <a:t>a64b9804..</a:t>
              </a:r>
              <a:endParaRPr lang="hu-HU" dirty="0">
                <a:solidFill>
                  <a:schemeClr val="tx1"/>
                </a:solidFill>
              </a:endParaRPr>
            </a:p>
          </p:txBody>
        </p:sp>
        <p:sp>
          <p:nvSpPr>
            <p:cNvPr id="77" name="Szövegdoboz 76"/>
            <p:cNvSpPr txBox="1"/>
            <p:nvPr/>
          </p:nvSpPr>
          <p:spPr>
            <a:xfrm>
              <a:off x="5814554" y="5243711"/>
              <a:ext cx="338554" cy="461665"/>
            </a:xfrm>
            <a:prstGeom prst="rect">
              <a:avLst/>
            </a:prstGeom>
            <a:noFill/>
          </p:spPr>
          <p:txBody>
            <a:bodyPr wrap="none" rtlCol="0">
              <a:spAutoFit/>
            </a:bodyPr>
            <a:lstStyle/>
            <a:p>
              <a:r>
                <a:rPr lang="hu-HU" sz="2400" b="1"/>
                <a:t>+</a:t>
              </a:r>
            </a:p>
          </p:txBody>
        </p:sp>
        <p:sp>
          <p:nvSpPr>
            <p:cNvPr id="78" name="Lekerekített téglalap 77"/>
            <p:cNvSpPr/>
            <p:nvPr/>
          </p:nvSpPr>
          <p:spPr>
            <a:xfrm>
              <a:off x="6139038" y="5217711"/>
              <a:ext cx="1784596" cy="608211"/>
            </a:xfrm>
            <a:prstGeom prst="roundRect">
              <a:avLst/>
            </a:prstGeom>
            <a:solidFill>
              <a:srgbClr val="FF0000"/>
            </a:solidFill>
            <a:ln w="28575">
              <a:solidFill>
                <a:srgbClr val="B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véletlen szám</a:t>
              </a:r>
            </a:p>
            <a:p>
              <a:pPr algn="ctr"/>
              <a:r>
                <a:rPr lang="is-IS" dirty="0"/>
                <a:t>a64b9804..</a:t>
              </a:r>
              <a:endParaRPr lang="hu-HU" dirty="0"/>
            </a:p>
          </p:txBody>
        </p:sp>
        <p:sp>
          <p:nvSpPr>
            <p:cNvPr id="79" name="Szövegdoboz 78"/>
            <p:cNvSpPr txBox="1"/>
            <p:nvPr/>
          </p:nvSpPr>
          <p:spPr>
            <a:xfrm>
              <a:off x="7985506" y="5240495"/>
              <a:ext cx="338554" cy="461665"/>
            </a:xfrm>
            <a:prstGeom prst="rect">
              <a:avLst/>
            </a:prstGeom>
            <a:noFill/>
          </p:spPr>
          <p:txBody>
            <a:bodyPr wrap="none" rtlCol="0">
              <a:spAutoFit/>
            </a:bodyPr>
            <a:lstStyle/>
            <a:p>
              <a:r>
                <a:rPr lang="hu-HU" sz="2400" b="1" dirty="0"/>
                <a:t>=</a:t>
              </a:r>
            </a:p>
          </p:txBody>
        </p:sp>
        <p:sp>
          <p:nvSpPr>
            <p:cNvPr id="80" name="Lekerekített téglalap 79"/>
            <p:cNvSpPr/>
            <p:nvPr/>
          </p:nvSpPr>
          <p:spPr>
            <a:xfrm>
              <a:off x="8385932" y="5211910"/>
              <a:ext cx="1843288" cy="608211"/>
            </a:xfrm>
            <a:prstGeom prst="roundRect">
              <a:avLst/>
            </a:prstGeom>
            <a:solidFill>
              <a:srgbClr val="6DBD8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munkabizonyíték</a:t>
              </a:r>
            </a:p>
            <a:p>
              <a:pPr algn="ctr"/>
              <a:r>
                <a:rPr lang="is-IS" dirty="0">
                  <a:solidFill>
                    <a:schemeClr val="tx1"/>
                  </a:solidFill>
                </a:rPr>
                <a:t>00000804..</a:t>
              </a:r>
              <a:endParaRPr lang="hu-HU" dirty="0">
                <a:solidFill>
                  <a:schemeClr val="tx1"/>
                </a:solidFill>
              </a:endParaRPr>
            </a:p>
          </p:txBody>
        </p:sp>
        <p:sp>
          <p:nvSpPr>
            <p:cNvPr id="18" name="Szövegdoboz 17"/>
            <p:cNvSpPr txBox="1"/>
            <p:nvPr/>
          </p:nvSpPr>
          <p:spPr>
            <a:xfrm>
              <a:off x="10586357" y="5192849"/>
              <a:ext cx="1362262" cy="646331"/>
            </a:xfrm>
            <a:prstGeom prst="rect">
              <a:avLst/>
            </a:prstGeom>
            <a:noFill/>
            <a:ln>
              <a:noFill/>
            </a:ln>
          </p:spPr>
          <p:txBody>
            <a:bodyPr wrap="square" rtlCol="0">
              <a:spAutoFit/>
            </a:bodyPr>
            <a:lstStyle/>
            <a:p>
              <a:pPr algn="ctr"/>
              <a:r>
                <a:rPr lang="hu-HU" dirty="0"/>
                <a:t>az új blokk azonosítója</a:t>
              </a:r>
            </a:p>
          </p:txBody>
        </p:sp>
        <p:sp>
          <p:nvSpPr>
            <p:cNvPr id="23" name="Szövegdoboz 22"/>
            <p:cNvSpPr txBox="1"/>
            <p:nvPr/>
          </p:nvSpPr>
          <p:spPr>
            <a:xfrm>
              <a:off x="10246397" y="5317472"/>
              <a:ext cx="415498" cy="369332"/>
            </a:xfrm>
            <a:prstGeom prst="rect">
              <a:avLst/>
            </a:prstGeom>
            <a:noFill/>
          </p:spPr>
          <p:txBody>
            <a:bodyPr wrap="none" rtlCol="0">
              <a:spAutoFit/>
            </a:bodyPr>
            <a:lstStyle/>
            <a:p>
              <a:r>
                <a:rPr lang="hu-HU"/>
                <a:t>=&gt;</a:t>
              </a:r>
              <a:endParaRPr lang="hu-HU" dirty="0"/>
            </a:p>
          </p:txBody>
        </p:sp>
      </p:grpSp>
      <p:sp>
        <p:nvSpPr>
          <p:cNvPr id="25" name="Szövegdoboz 24"/>
          <p:cNvSpPr txBox="1"/>
          <p:nvPr/>
        </p:nvSpPr>
        <p:spPr>
          <a:xfrm>
            <a:off x="2901438" y="4640711"/>
            <a:ext cx="335348" cy="461665"/>
          </a:xfrm>
          <a:prstGeom prst="rect">
            <a:avLst/>
          </a:prstGeom>
          <a:noFill/>
        </p:spPr>
        <p:txBody>
          <a:bodyPr wrap="none" rtlCol="0">
            <a:spAutoFit/>
          </a:bodyPr>
          <a:lstStyle/>
          <a:p>
            <a:r>
              <a:rPr lang="hu-HU" sz="2400"/>
              <a:t>T</a:t>
            </a:r>
          </a:p>
        </p:txBody>
      </p:sp>
      <p:sp>
        <p:nvSpPr>
          <p:cNvPr id="81" name="Szövegdoboz 80"/>
          <p:cNvSpPr txBox="1"/>
          <p:nvPr/>
        </p:nvSpPr>
        <p:spPr>
          <a:xfrm>
            <a:off x="4698532" y="4640711"/>
            <a:ext cx="373820" cy="461665"/>
          </a:xfrm>
          <a:prstGeom prst="rect">
            <a:avLst/>
          </a:prstGeom>
          <a:noFill/>
        </p:spPr>
        <p:txBody>
          <a:bodyPr wrap="none" rtlCol="0">
            <a:spAutoFit/>
          </a:bodyPr>
          <a:lstStyle/>
          <a:p>
            <a:r>
              <a:rPr lang="hu-HU" sz="2400"/>
              <a:t>D</a:t>
            </a:r>
          </a:p>
        </p:txBody>
      </p:sp>
      <p:sp>
        <p:nvSpPr>
          <p:cNvPr id="82" name="Szövegdoboz 81"/>
          <p:cNvSpPr txBox="1"/>
          <p:nvPr/>
        </p:nvSpPr>
        <p:spPr>
          <a:xfrm>
            <a:off x="6834648" y="4654672"/>
            <a:ext cx="351378" cy="461665"/>
          </a:xfrm>
          <a:prstGeom prst="rect">
            <a:avLst/>
          </a:prstGeom>
          <a:noFill/>
        </p:spPr>
        <p:txBody>
          <a:bodyPr wrap="none" rtlCol="0">
            <a:spAutoFit/>
          </a:bodyPr>
          <a:lstStyle/>
          <a:p>
            <a:r>
              <a:rPr lang="hu-HU" sz="2400" dirty="0"/>
              <a:t>R</a:t>
            </a:r>
          </a:p>
        </p:txBody>
      </p:sp>
      <p:sp>
        <p:nvSpPr>
          <p:cNvPr id="83" name="Szövegdoboz 82"/>
          <p:cNvSpPr txBox="1"/>
          <p:nvPr/>
        </p:nvSpPr>
        <p:spPr>
          <a:xfrm>
            <a:off x="8777359" y="4654671"/>
            <a:ext cx="932243" cy="461665"/>
          </a:xfrm>
          <a:prstGeom prst="rect">
            <a:avLst/>
          </a:prstGeom>
          <a:noFill/>
        </p:spPr>
        <p:txBody>
          <a:bodyPr wrap="none" rtlCol="0">
            <a:spAutoFit/>
          </a:bodyPr>
          <a:lstStyle/>
          <a:p>
            <a:r>
              <a:rPr lang="hu-HU" sz="2400"/>
              <a:t>digest</a:t>
            </a:r>
            <a:endParaRPr lang="hu-HU" sz="2400" dirty="0"/>
          </a:p>
        </p:txBody>
      </p:sp>
      <p:sp>
        <p:nvSpPr>
          <p:cNvPr id="84" name="Szövegdoboz 83"/>
          <p:cNvSpPr txBox="1"/>
          <p:nvPr/>
        </p:nvSpPr>
        <p:spPr>
          <a:xfrm>
            <a:off x="7667808" y="6034097"/>
            <a:ext cx="3159455" cy="461665"/>
          </a:xfrm>
          <a:prstGeom prst="rect">
            <a:avLst/>
          </a:prstGeom>
          <a:noFill/>
        </p:spPr>
        <p:txBody>
          <a:bodyPr wrap="none" rtlCol="0">
            <a:spAutoFit/>
          </a:bodyPr>
          <a:lstStyle/>
          <a:p>
            <a:r>
              <a:rPr lang="hu-HU" sz="2400" dirty="0" err="1"/>
              <a:t>digest</a:t>
            </a:r>
            <a:r>
              <a:rPr lang="hu-HU" sz="2400" dirty="0"/>
              <a:t> = sha-256(T, D, R)</a:t>
            </a:r>
          </a:p>
        </p:txBody>
      </p:sp>
    </p:spTree>
    <p:extLst>
      <p:ext uri="{BB962C8B-B14F-4D97-AF65-F5344CB8AC3E}">
        <p14:creationId xmlns:p14="http://schemas.microsoft.com/office/powerpoint/2010/main" val="158389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438197" y="108084"/>
            <a:ext cx="6034205" cy="584775"/>
          </a:xfrm>
          <a:prstGeom prst="rect">
            <a:avLst/>
          </a:prstGeom>
          <a:noFill/>
        </p:spPr>
        <p:txBody>
          <a:bodyPr wrap="square" rtlCol="0">
            <a:spAutoFit/>
          </a:bodyPr>
          <a:lstStyle/>
          <a:p>
            <a:r>
              <a:rPr lang="hu-HU" sz="3200" dirty="0"/>
              <a:t>A blokklánc</a:t>
            </a:r>
          </a:p>
        </p:txBody>
      </p:sp>
      <p:sp>
        <p:nvSpPr>
          <p:cNvPr id="3" name="Dia számának helye 2"/>
          <p:cNvSpPr>
            <a:spLocks noGrp="1"/>
          </p:cNvSpPr>
          <p:nvPr>
            <p:ph type="sldNum" sz="quarter" idx="12"/>
          </p:nvPr>
        </p:nvSpPr>
        <p:spPr>
          <a:xfrm rot="16200000">
            <a:off x="11582984" y="6198137"/>
            <a:ext cx="783770" cy="365125"/>
          </a:xfrm>
        </p:spPr>
        <p:txBody>
          <a:bodyPr/>
          <a:lstStyle/>
          <a:p>
            <a:fld id="{7C41E7FA-F4ED-D847-A0D1-553DA4797C2E}" type="slidenum">
              <a:rPr lang="hu-HU" smtClean="0"/>
              <a:t>16</a:t>
            </a:fld>
            <a:r>
              <a:rPr lang="hu-HU" dirty="0"/>
              <a:t> / 30</a:t>
            </a:r>
          </a:p>
        </p:txBody>
      </p:sp>
      <p:grpSp>
        <p:nvGrpSpPr>
          <p:cNvPr id="46" name="Csoportba foglalás 45"/>
          <p:cNvGrpSpPr/>
          <p:nvPr/>
        </p:nvGrpSpPr>
        <p:grpSpPr>
          <a:xfrm rot="20000661">
            <a:off x="1897278" y="3326519"/>
            <a:ext cx="8702242" cy="800531"/>
            <a:chOff x="1636574" y="5319853"/>
            <a:chExt cx="6170116" cy="525958"/>
          </a:xfrm>
          <a:noFill/>
        </p:grpSpPr>
        <p:sp>
          <p:nvSpPr>
            <p:cNvPr id="47" name="Szabadkézi sokszög 46"/>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Szabadkézi sokszög 47"/>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abadkézi sokszög 48"/>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abadkézi sokszög 4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Szabadkézi sokszög 50"/>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abadkézi sokszög 51"/>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abadkézi sokszög 52"/>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Szabadkézi sokszög 53"/>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4" name="Csoportba foglalás 33"/>
          <p:cNvGrpSpPr/>
          <p:nvPr/>
        </p:nvGrpSpPr>
        <p:grpSpPr>
          <a:xfrm>
            <a:off x="238935" y="214220"/>
            <a:ext cx="11469732" cy="2056024"/>
            <a:chOff x="478887" y="4414731"/>
            <a:chExt cx="11469732" cy="2056024"/>
          </a:xfrm>
        </p:grpSpPr>
        <p:grpSp>
          <p:nvGrpSpPr>
            <p:cNvPr id="35" name="Csoportba foglalás 34"/>
            <p:cNvGrpSpPr/>
            <p:nvPr/>
          </p:nvGrpSpPr>
          <p:grpSpPr>
            <a:xfrm>
              <a:off x="478887" y="4414731"/>
              <a:ext cx="1374189" cy="2056024"/>
              <a:chOff x="4767124" y="1175657"/>
              <a:chExt cx="1374189" cy="2056024"/>
            </a:xfrm>
          </p:grpSpPr>
          <p:sp>
            <p:nvSpPr>
              <p:cNvPr id="76" name="Lekerekített téglalap 75"/>
              <p:cNvSpPr/>
              <p:nvPr/>
            </p:nvSpPr>
            <p:spPr>
              <a:xfrm>
                <a:off x="4767124" y="1175657"/>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5347b34f ..</a:t>
                </a:r>
              </a:p>
            </p:txBody>
          </p:sp>
          <p:sp>
            <p:nvSpPr>
              <p:cNvPr id="77" name="Lekerekített téglalap 76"/>
              <p:cNvSpPr/>
              <p:nvPr/>
            </p:nvSpPr>
            <p:spPr>
              <a:xfrm>
                <a:off x="4767124" y="1905124"/>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86f87a0c..</a:t>
                </a:r>
              </a:p>
            </p:txBody>
          </p:sp>
          <p:sp>
            <p:nvSpPr>
              <p:cNvPr id="78" name="Lekerekített téglalap 77"/>
              <p:cNvSpPr/>
              <p:nvPr/>
            </p:nvSpPr>
            <p:spPr>
              <a:xfrm>
                <a:off x="4767124" y="2634591"/>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869b4d75..</a:t>
                </a:r>
              </a:p>
            </p:txBody>
          </p:sp>
        </p:grpSp>
        <p:sp>
          <p:nvSpPr>
            <p:cNvPr id="36" name="Jobb oldali kapcsos zárójel 35"/>
            <p:cNvSpPr/>
            <p:nvPr/>
          </p:nvSpPr>
          <p:spPr>
            <a:xfrm>
              <a:off x="1916943" y="4414731"/>
              <a:ext cx="376873" cy="2056024"/>
            </a:xfrm>
            <a:prstGeom prst="rightBrace">
              <a:avLst/>
            </a:prstGeom>
            <a:ln w="28575">
              <a:solidFill>
                <a:srgbClr val="734F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37" name="Lekerekített téglalap 36"/>
            <p:cNvSpPr/>
            <p:nvPr/>
          </p:nvSpPr>
          <p:spPr>
            <a:xfrm>
              <a:off x="2413783" y="5138692"/>
              <a:ext cx="1301182" cy="608211"/>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tr</a:t>
              </a:r>
              <a:r>
                <a:rPr lang="hu-HU" dirty="0"/>
                <a:t>-hash</a:t>
              </a:r>
            </a:p>
            <a:p>
              <a:pPr algn="ctr"/>
              <a:r>
                <a:rPr lang="is-IS" dirty="0"/>
                <a:t>a64b9804..</a:t>
              </a:r>
              <a:endParaRPr lang="hu-HU" dirty="0"/>
            </a:p>
          </p:txBody>
        </p:sp>
        <p:sp>
          <p:nvSpPr>
            <p:cNvPr id="38" name="Szövegdoboz 37"/>
            <p:cNvSpPr txBox="1"/>
            <p:nvPr/>
          </p:nvSpPr>
          <p:spPr>
            <a:xfrm>
              <a:off x="3698296" y="5211910"/>
              <a:ext cx="338554" cy="461665"/>
            </a:xfrm>
            <a:prstGeom prst="rect">
              <a:avLst/>
            </a:prstGeom>
            <a:noFill/>
          </p:spPr>
          <p:txBody>
            <a:bodyPr wrap="none" rtlCol="0">
              <a:spAutoFit/>
            </a:bodyPr>
            <a:lstStyle/>
            <a:p>
              <a:r>
                <a:rPr lang="hu-HU" sz="2400" b="1" dirty="0"/>
                <a:t>+</a:t>
              </a:r>
            </a:p>
          </p:txBody>
        </p:sp>
        <p:sp>
          <p:nvSpPr>
            <p:cNvPr id="39" name="Lekerekített téglalap 38"/>
            <p:cNvSpPr/>
            <p:nvPr/>
          </p:nvSpPr>
          <p:spPr>
            <a:xfrm>
              <a:off x="3993144" y="5170260"/>
              <a:ext cx="1784596" cy="608211"/>
            </a:xfrm>
            <a:prstGeom prst="roundRect">
              <a:avLst/>
            </a:prstGeom>
            <a:solidFill>
              <a:srgbClr val="EFDAFF"/>
            </a:solidFill>
            <a:ln w="28575">
              <a:solidFill>
                <a:srgbClr val="776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előző blokk hash</a:t>
              </a:r>
            </a:p>
            <a:p>
              <a:pPr algn="ctr"/>
              <a:r>
                <a:rPr lang="is-IS" dirty="0">
                  <a:solidFill>
                    <a:schemeClr val="tx1"/>
                  </a:solidFill>
                </a:rPr>
                <a:t>a64b9804..</a:t>
              </a:r>
              <a:endParaRPr lang="hu-HU" dirty="0">
                <a:solidFill>
                  <a:schemeClr val="tx1"/>
                </a:solidFill>
              </a:endParaRPr>
            </a:p>
          </p:txBody>
        </p:sp>
        <p:sp>
          <p:nvSpPr>
            <p:cNvPr id="40" name="Szövegdoboz 39"/>
            <p:cNvSpPr txBox="1"/>
            <p:nvPr/>
          </p:nvSpPr>
          <p:spPr>
            <a:xfrm>
              <a:off x="5814554" y="5243711"/>
              <a:ext cx="338554" cy="461665"/>
            </a:xfrm>
            <a:prstGeom prst="rect">
              <a:avLst/>
            </a:prstGeom>
            <a:noFill/>
          </p:spPr>
          <p:txBody>
            <a:bodyPr wrap="none" rtlCol="0">
              <a:spAutoFit/>
            </a:bodyPr>
            <a:lstStyle/>
            <a:p>
              <a:r>
                <a:rPr lang="hu-HU" sz="2400" b="1"/>
                <a:t>+</a:t>
              </a:r>
            </a:p>
          </p:txBody>
        </p:sp>
        <p:sp>
          <p:nvSpPr>
            <p:cNvPr id="41" name="Lekerekített téglalap 40"/>
            <p:cNvSpPr/>
            <p:nvPr/>
          </p:nvSpPr>
          <p:spPr>
            <a:xfrm>
              <a:off x="6139038" y="5217711"/>
              <a:ext cx="1784596" cy="608211"/>
            </a:xfrm>
            <a:prstGeom prst="roundRect">
              <a:avLst/>
            </a:prstGeom>
            <a:solidFill>
              <a:srgbClr val="FF0000"/>
            </a:solidFill>
            <a:ln w="28575">
              <a:solidFill>
                <a:srgbClr val="B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véletlen szám</a:t>
              </a:r>
            </a:p>
            <a:p>
              <a:pPr algn="ctr"/>
              <a:r>
                <a:rPr lang="is-IS" dirty="0"/>
                <a:t>a64b9804..</a:t>
              </a:r>
              <a:endParaRPr lang="hu-HU" dirty="0"/>
            </a:p>
          </p:txBody>
        </p:sp>
        <p:sp>
          <p:nvSpPr>
            <p:cNvPr id="42" name="Szövegdoboz 41"/>
            <p:cNvSpPr txBox="1"/>
            <p:nvPr/>
          </p:nvSpPr>
          <p:spPr>
            <a:xfrm>
              <a:off x="7985506" y="5240495"/>
              <a:ext cx="338554" cy="461665"/>
            </a:xfrm>
            <a:prstGeom prst="rect">
              <a:avLst/>
            </a:prstGeom>
            <a:noFill/>
          </p:spPr>
          <p:txBody>
            <a:bodyPr wrap="none" rtlCol="0">
              <a:spAutoFit/>
            </a:bodyPr>
            <a:lstStyle/>
            <a:p>
              <a:r>
                <a:rPr lang="hu-HU" sz="2400" b="1" dirty="0"/>
                <a:t>=</a:t>
              </a:r>
            </a:p>
          </p:txBody>
        </p:sp>
        <p:sp>
          <p:nvSpPr>
            <p:cNvPr id="43" name="Lekerekített téglalap 42"/>
            <p:cNvSpPr/>
            <p:nvPr/>
          </p:nvSpPr>
          <p:spPr>
            <a:xfrm>
              <a:off x="8385932" y="5211910"/>
              <a:ext cx="1843288" cy="608211"/>
            </a:xfrm>
            <a:prstGeom prst="roundRect">
              <a:avLst/>
            </a:prstGeom>
            <a:solidFill>
              <a:srgbClr val="6DBD8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munkabizonyíték</a:t>
              </a:r>
            </a:p>
            <a:p>
              <a:pPr algn="ctr"/>
              <a:r>
                <a:rPr lang="is-IS" dirty="0">
                  <a:solidFill>
                    <a:schemeClr val="tx1"/>
                  </a:solidFill>
                </a:rPr>
                <a:t>00000804..</a:t>
              </a:r>
              <a:endParaRPr lang="hu-HU" dirty="0">
                <a:solidFill>
                  <a:schemeClr val="tx1"/>
                </a:solidFill>
              </a:endParaRPr>
            </a:p>
          </p:txBody>
        </p:sp>
        <p:sp>
          <p:nvSpPr>
            <p:cNvPr id="44" name="Szövegdoboz 43"/>
            <p:cNvSpPr txBox="1"/>
            <p:nvPr/>
          </p:nvSpPr>
          <p:spPr>
            <a:xfrm>
              <a:off x="10586357" y="5192849"/>
              <a:ext cx="1362262" cy="646331"/>
            </a:xfrm>
            <a:prstGeom prst="rect">
              <a:avLst/>
            </a:prstGeom>
            <a:noFill/>
            <a:ln>
              <a:noFill/>
            </a:ln>
          </p:spPr>
          <p:txBody>
            <a:bodyPr wrap="square" rtlCol="0">
              <a:spAutoFit/>
            </a:bodyPr>
            <a:lstStyle/>
            <a:p>
              <a:pPr algn="ctr"/>
              <a:r>
                <a:rPr lang="hu-HU" dirty="0"/>
                <a:t>az új blokk azonosítója</a:t>
              </a:r>
            </a:p>
          </p:txBody>
        </p:sp>
        <p:sp>
          <p:nvSpPr>
            <p:cNvPr id="45" name="Szövegdoboz 44"/>
            <p:cNvSpPr txBox="1"/>
            <p:nvPr/>
          </p:nvSpPr>
          <p:spPr>
            <a:xfrm>
              <a:off x="10246397" y="5317472"/>
              <a:ext cx="415498" cy="369332"/>
            </a:xfrm>
            <a:prstGeom prst="rect">
              <a:avLst/>
            </a:prstGeom>
            <a:noFill/>
          </p:spPr>
          <p:txBody>
            <a:bodyPr wrap="none" rtlCol="0">
              <a:spAutoFit/>
            </a:bodyPr>
            <a:lstStyle/>
            <a:p>
              <a:r>
                <a:rPr lang="hu-HU"/>
                <a:t>=&gt;</a:t>
              </a:r>
              <a:endParaRPr lang="hu-HU" dirty="0"/>
            </a:p>
          </p:txBody>
        </p:sp>
      </p:grpSp>
      <p:grpSp>
        <p:nvGrpSpPr>
          <p:cNvPr id="21" name="Csoportba foglalás 20"/>
          <p:cNvGrpSpPr/>
          <p:nvPr/>
        </p:nvGrpSpPr>
        <p:grpSpPr>
          <a:xfrm>
            <a:off x="1897909" y="2440275"/>
            <a:ext cx="7452585" cy="4281200"/>
            <a:chOff x="3296380" y="2523308"/>
            <a:chExt cx="7452585" cy="4281200"/>
          </a:xfrm>
        </p:grpSpPr>
        <p:grpSp>
          <p:nvGrpSpPr>
            <p:cNvPr id="12" name="Csoportba foglalás 11"/>
            <p:cNvGrpSpPr/>
            <p:nvPr/>
          </p:nvGrpSpPr>
          <p:grpSpPr>
            <a:xfrm>
              <a:off x="3296380" y="2523309"/>
              <a:ext cx="1642400" cy="4281199"/>
              <a:chOff x="3296380" y="2523309"/>
              <a:chExt cx="1642400" cy="4281199"/>
            </a:xfrm>
          </p:grpSpPr>
          <p:sp>
            <p:nvSpPr>
              <p:cNvPr id="105" name="Lekerekített téglalap 104"/>
              <p:cNvSpPr/>
              <p:nvPr/>
            </p:nvSpPr>
            <p:spPr>
              <a:xfrm>
                <a:off x="3296380" y="2523309"/>
                <a:ext cx="1642400" cy="4281199"/>
              </a:xfrm>
              <a:prstGeom prst="roundRect">
                <a:avLst/>
              </a:prstGeom>
              <a:solidFill>
                <a:srgbClr val="C2DFFF"/>
              </a:solidFill>
              <a:ln w="28575">
                <a:solidFill>
                  <a:srgbClr val="1A5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1A5CA8"/>
                  </a:solidFill>
                </a:endParaRPr>
              </a:p>
            </p:txBody>
          </p:sp>
          <p:sp>
            <p:nvSpPr>
              <p:cNvPr id="82" name="Lekerekített téglalap 81"/>
              <p:cNvSpPr/>
              <p:nvPr/>
            </p:nvSpPr>
            <p:spPr>
              <a:xfrm>
                <a:off x="3442300" y="4484794"/>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5347b34f ..</a:t>
                </a:r>
              </a:p>
            </p:txBody>
          </p:sp>
          <p:sp>
            <p:nvSpPr>
              <p:cNvPr id="83" name="Lekerekített téglalap 82"/>
              <p:cNvSpPr/>
              <p:nvPr/>
            </p:nvSpPr>
            <p:spPr>
              <a:xfrm>
                <a:off x="3442300" y="5223953"/>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61f87a0c..</a:t>
                </a:r>
              </a:p>
            </p:txBody>
          </p:sp>
          <p:sp>
            <p:nvSpPr>
              <p:cNvPr id="84" name="Lekerekített téglalap 83"/>
              <p:cNvSpPr/>
              <p:nvPr/>
            </p:nvSpPr>
            <p:spPr>
              <a:xfrm>
                <a:off x="3442300" y="5963111"/>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869b4d75..</a:t>
                </a:r>
              </a:p>
            </p:txBody>
          </p:sp>
          <p:sp>
            <p:nvSpPr>
              <p:cNvPr id="94" name="Lekerekített téglalap 93"/>
              <p:cNvSpPr/>
              <p:nvPr/>
            </p:nvSpPr>
            <p:spPr>
              <a:xfrm>
                <a:off x="3442316" y="3734514"/>
                <a:ext cx="1374157" cy="608211"/>
              </a:xfrm>
              <a:prstGeom prst="roundRect">
                <a:avLst/>
              </a:prstGeom>
              <a:solidFill>
                <a:srgbClr val="EFDAFF"/>
              </a:solidFill>
              <a:ln w="28575">
                <a:solidFill>
                  <a:srgbClr val="776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előző blokk</a:t>
                </a:r>
              </a:p>
              <a:p>
                <a:pPr algn="ctr"/>
                <a:r>
                  <a:rPr lang="is-IS" dirty="0">
                    <a:solidFill>
                      <a:schemeClr val="tx1"/>
                    </a:solidFill>
                  </a:rPr>
                  <a:t>00000a64..</a:t>
                </a:r>
                <a:endParaRPr lang="hu-HU" dirty="0">
                  <a:solidFill>
                    <a:schemeClr val="tx1"/>
                  </a:solidFill>
                </a:endParaRPr>
              </a:p>
            </p:txBody>
          </p:sp>
          <p:sp>
            <p:nvSpPr>
              <p:cNvPr id="95" name="Lekerekített téglalap 94"/>
              <p:cNvSpPr/>
              <p:nvPr/>
            </p:nvSpPr>
            <p:spPr>
              <a:xfrm>
                <a:off x="3452160" y="2984234"/>
                <a:ext cx="1354468" cy="608211"/>
              </a:xfrm>
              <a:prstGeom prst="roundRect">
                <a:avLst/>
              </a:prstGeom>
              <a:solidFill>
                <a:srgbClr val="6DBD8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tx1"/>
                    </a:solidFill>
                  </a:rPr>
                  <a:t>munkabiz</a:t>
                </a:r>
                <a:r>
                  <a:rPr lang="hu-HU" dirty="0">
                    <a:solidFill>
                      <a:schemeClr val="tx1"/>
                    </a:solidFill>
                  </a:rPr>
                  <a:t>.</a:t>
                </a:r>
              </a:p>
              <a:p>
                <a:pPr algn="ctr"/>
                <a:r>
                  <a:rPr lang="is-IS" dirty="0">
                    <a:solidFill>
                      <a:schemeClr val="tx1"/>
                    </a:solidFill>
                  </a:rPr>
                  <a:t>00000804..</a:t>
                </a:r>
                <a:endParaRPr lang="hu-HU" dirty="0">
                  <a:solidFill>
                    <a:schemeClr val="tx1"/>
                  </a:solidFill>
                </a:endParaRPr>
              </a:p>
            </p:txBody>
          </p:sp>
          <p:sp>
            <p:nvSpPr>
              <p:cNvPr id="11" name="Szövegdoboz 10"/>
              <p:cNvSpPr txBox="1"/>
              <p:nvPr/>
            </p:nvSpPr>
            <p:spPr>
              <a:xfrm>
                <a:off x="3570126" y="2562046"/>
                <a:ext cx="1002197" cy="369332"/>
              </a:xfrm>
              <a:prstGeom prst="rect">
                <a:avLst/>
              </a:prstGeom>
              <a:noFill/>
            </p:spPr>
            <p:txBody>
              <a:bodyPr wrap="none" rtlCol="0">
                <a:spAutoFit/>
              </a:bodyPr>
              <a:lstStyle/>
              <a:p>
                <a:r>
                  <a:rPr lang="hu-HU" b="1">
                    <a:solidFill>
                      <a:srgbClr val="1A5CA8"/>
                    </a:solidFill>
                  </a:rPr>
                  <a:t>Blokk 83</a:t>
                </a:r>
              </a:p>
            </p:txBody>
          </p:sp>
        </p:grpSp>
        <p:grpSp>
          <p:nvGrpSpPr>
            <p:cNvPr id="13" name="Csoportba foglalás 12"/>
            <p:cNvGrpSpPr/>
            <p:nvPr/>
          </p:nvGrpSpPr>
          <p:grpSpPr>
            <a:xfrm>
              <a:off x="6201473" y="2523309"/>
              <a:ext cx="1642400" cy="4281199"/>
              <a:chOff x="5836786" y="2523309"/>
              <a:chExt cx="1642400" cy="4281199"/>
            </a:xfrm>
          </p:grpSpPr>
          <p:sp>
            <p:nvSpPr>
              <p:cNvPr id="104" name="Lekerekített téglalap 103"/>
              <p:cNvSpPr/>
              <p:nvPr/>
            </p:nvSpPr>
            <p:spPr>
              <a:xfrm>
                <a:off x="5836786" y="2523309"/>
                <a:ext cx="1642400" cy="4281199"/>
              </a:xfrm>
              <a:prstGeom prst="roundRect">
                <a:avLst/>
              </a:prstGeom>
              <a:solidFill>
                <a:srgbClr val="C2DFFF"/>
              </a:solidFill>
              <a:ln w="28575">
                <a:solidFill>
                  <a:srgbClr val="1A5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1A5CA8"/>
                  </a:solidFill>
                </a:endParaRPr>
              </a:p>
            </p:txBody>
          </p:sp>
          <p:sp>
            <p:nvSpPr>
              <p:cNvPr id="85" name="Lekerekített téglalap 84"/>
              <p:cNvSpPr/>
              <p:nvPr/>
            </p:nvSpPr>
            <p:spPr>
              <a:xfrm>
                <a:off x="5971575" y="4487564"/>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82f3b9c6 ..</a:t>
                </a:r>
              </a:p>
            </p:txBody>
          </p:sp>
          <p:sp>
            <p:nvSpPr>
              <p:cNvPr id="86" name="Lekerekített téglalap 85"/>
              <p:cNvSpPr/>
              <p:nvPr/>
            </p:nvSpPr>
            <p:spPr>
              <a:xfrm>
                <a:off x="5971575" y="5227456"/>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0375b2da..</a:t>
                </a:r>
              </a:p>
            </p:txBody>
          </p:sp>
          <p:sp>
            <p:nvSpPr>
              <p:cNvPr id="87" name="Lekerekített téglalap 86"/>
              <p:cNvSpPr/>
              <p:nvPr/>
            </p:nvSpPr>
            <p:spPr>
              <a:xfrm>
                <a:off x="5971575" y="5967348"/>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a8f9530c..</a:t>
                </a:r>
              </a:p>
            </p:txBody>
          </p:sp>
          <p:sp>
            <p:nvSpPr>
              <p:cNvPr id="96" name="Lekerekített téglalap 95"/>
              <p:cNvSpPr/>
              <p:nvPr/>
            </p:nvSpPr>
            <p:spPr>
              <a:xfrm>
                <a:off x="5971591" y="3736551"/>
                <a:ext cx="1374157" cy="608211"/>
              </a:xfrm>
              <a:prstGeom prst="roundRect">
                <a:avLst/>
              </a:prstGeom>
              <a:solidFill>
                <a:srgbClr val="EFDAFF"/>
              </a:solidFill>
              <a:ln w="28575">
                <a:solidFill>
                  <a:srgbClr val="776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előző blokk</a:t>
                </a:r>
              </a:p>
              <a:p>
                <a:pPr algn="ctr"/>
                <a:r>
                  <a:rPr lang="is-IS" dirty="0">
                    <a:solidFill>
                      <a:schemeClr val="tx1"/>
                    </a:solidFill>
                  </a:rPr>
                  <a:t>00000804..</a:t>
                </a:r>
                <a:endParaRPr lang="hu-HU" dirty="0">
                  <a:solidFill>
                    <a:schemeClr val="tx1"/>
                  </a:solidFill>
                </a:endParaRPr>
              </a:p>
            </p:txBody>
          </p:sp>
          <p:sp>
            <p:nvSpPr>
              <p:cNvPr id="97" name="Lekerekített téglalap 96"/>
              <p:cNvSpPr/>
              <p:nvPr/>
            </p:nvSpPr>
            <p:spPr>
              <a:xfrm>
                <a:off x="5981435" y="2985538"/>
                <a:ext cx="1354468" cy="608211"/>
              </a:xfrm>
              <a:prstGeom prst="roundRect">
                <a:avLst/>
              </a:prstGeom>
              <a:solidFill>
                <a:srgbClr val="6DBD8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tx1"/>
                    </a:solidFill>
                  </a:rPr>
                  <a:t>munkabiz</a:t>
                </a:r>
                <a:r>
                  <a:rPr lang="hu-HU" dirty="0">
                    <a:solidFill>
                      <a:schemeClr val="tx1"/>
                    </a:solidFill>
                  </a:rPr>
                  <a:t>.</a:t>
                </a:r>
              </a:p>
              <a:p>
                <a:pPr algn="ctr"/>
                <a:r>
                  <a:rPr lang="is-IS" dirty="0">
                    <a:solidFill>
                      <a:schemeClr val="tx1"/>
                    </a:solidFill>
                  </a:rPr>
                  <a:t>00000d04..</a:t>
                </a:r>
                <a:endParaRPr lang="hu-HU" dirty="0">
                  <a:solidFill>
                    <a:schemeClr val="tx1"/>
                  </a:solidFill>
                </a:endParaRPr>
              </a:p>
            </p:txBody>
          </p:sp>
          <p:sp>
            <p:nvSpPr>
              <p:cNvPr id="100" name="Szövegdoboz 99"/>
              <p:cNvSpPr txBox="1"/>
              <p:nvPr/>
            </p:nvSpPr>
            <p:spPr>
              <a:xfrm>
                <a:off x="6157570" y="2564445"/>
                <a:ext cx="1002197" cy="369332"/>
              </a:xfrm>
              <a:prstGeom prst="rect">
                <a:avLst/>
              </a:prstGeom>
              <a:noFill/>
            </p:spPr>
            <p:txBody>
              <a:bodyPr wrap="none" rtlCol="0">
                <a:spAutoFit/>
              </a:bodyPr>
              <a:lstStyle/>
              <a:p>
                <a:r>
                  <a:rPr lang="hu-HU" b="1">
                    <a:solidFill>
                      <a:srgbClr val="1A5CA8"/>
                    </a:solidFill>
                  </a:rPr>
                  <a:t>Blokk 84</a:t>
                </a:r>
              </a:p>
            </p:txBody>
          </p:sp>
        </p:grpSp>
        <p:grpSp>
          <p:nvGrpSpPr>
            <p:cNvPr id="14" name="Csoportba foglalás 13"/>
            <p:cNvGrpSpPr/>
            <p:nvPr/>
          </p:nvGrpSpPr>
          <p:grpSpPr>
            <a:xfrm>
              <a:off x="9106565" y="2523308"/>
              <a:ext cx="1642400" cy="4281199"/>
              <a:chOff x="7715443" y="2531412"/>
              <a:chExt cx="1642400" cy="4281199"/>
            </a:xfrm>
          </p:grpSpPr>
          <p:sp>
            <p:nvSpPr>
              <p:cNvPr id="103" name="Lekerekített téglalap 102"/>
              <p:cNvSpPr/>
              <p:nvPr/>
            </p:nvSpPr>
            <p:spPr>
              <a:xfrm>
                <a:off x="7715443" y="2531412"/>
                <a:ext cx="1642400" cy="4281199"/>
              </a:xfrm>
              <a:prstGeom prst="roundRect">
                <a:avLst/>
              </a:prstGeom>
              <a:solidFill>
                <a:srgbClr val="C2DFFF"/>
              </a:solidFill>
              <a:ln w="28575">
                <a:solidFill>
                  <a:srgbClr val="1A5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1A5CA8"/>
                  </a:solidFill>
                </a:endParaRPr>
              </a:p>
            </p:txBody>
          </p:sp>
          <p:sp>
            <p:nvSpPr>
              <p:cNvPr id="88" name="Lekerekített téglalap 87"/>
              <p:cNvSpPr/>
              <p:nvPr/>
            </p:nvSpPr>
            <p:spPr>
              <a:xfrm>
                <a:off x="7849776" y="4487971"/>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3509de87 ..</a:t>
                </a:r>
              </a:p>
            </p:txBody>
          </p:sp>
          <p:sp>
            <p:nvSpPr>
              <p:cNvPr id="89" name="Lekerekített téglalap 88"/>
              <p:cNvSpPr/>
              <p:nvPr/>
            </p:nvSpPr>
            <p:spPr>
              <a:xfrm>
                <a:off x="7849776" y="5227659"/>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958639f5..</a:t>
                </a:r>
              </a:p>
            </p:txBody>
          </p:sp>
          <p:sp>
            <p:nvSpPr>
              <p:cNvPr id="90" name="Lekerekített téglalap 89"/>
              <p:cNvSpPr/>
              <p:nvPr/>
            </p:nvSpPr>
            <p:spPr>
              <a:xfrm>
                <a:off x="7849776" y="5967348"/>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4893a8e4..</a:t>
                </a:r>
              </a:p>
            </p:txBody>
          </p:sp>
          <p:sp>
            <p:nvSpPr>
              <p:cNvPr id="98" name="Lekerekített téglalap 97"/>
              <p:cNvSpPr/>
              <p:nvPr/>
            </p:nvSpPr>
            <p:spPr>
              <a:xfrm>
                <a:off x="7849792" y="3737162"/>
                <a:ext cx="1374157" cy="608211"/>
              </a:xfrm>
              <a:prstGeom prst="roundRect">
                <a:avLst/>
              </a:prstGeom>
              <a:solidFill>
                <a:srgbClr val="EFDAFF"/>
              </a:solidFill>
              <a:ln w="28575">
                <a:solidFill>
                  <a:srgbClr val="776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előző blokk</a:t>
                </a:r>
              </a:p>
              <a:p>
                <a:pPr algn="ctr"/>
                <a:r>
                  <a:rPr lang="is-IS" dirty="0">
                    <a:solidFill>
                      <a:schemeClr val="tx1"/>
                    </a:solidFill>
                  </a:rPr>
                  <a:t>00000d04..</a:t>
                </a:r>
                <a:endParaRPr lang="hu-HU" dirty="0">
                  <a:solidFill>
                    <a:schemeClr val="tx1"/>
                  </a:solidFill>
                </a:endParaRPr>
              </a:p>
            </p:txBody>
          </p:sp>
          <p:sp>
            <p:nvSpPr>
              <p:cNvPr id="99" name="Lekerekített téglalap 98"/>
              <p:cNvSpPr/>
              <p:nvPr/>
            </p:nvSpPr>
            <p:spPr>
              <a:xfrm>
                <a:off x="7859636" y="2986353"/>
                <a:ext cx="1354468" cy="608211"/>
              </a:xfrm>
              <a:prstGeom prst="roundRect">
                <a:avLst/>
              </a:prstGeom>
              <a:solidFill>
                <a:srgbClr val="6DBD8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tx1"/>
                    </a:solidFill>
                  </a:rPr>
                  <a:t>munkabiz</a:t>
                </a:r>
                <a:r>
                  <a:rPr lang="hu-HU" dirty="0">
                    <a:solidFill>
                      <a:schemeClr val="tx1"/>
                    </a:solidFill>
                  </a:rPr>
                  <a:t>.</a:t>
                </a:r>
              </a:p>
              <a:p>
                <a:pPr algn="ctr"/>
                <a:r>
                  <a:rPr lang="is-IS" dirty="0">
                    <a:solidFill>
                      <a:schemeClr val="tx1"/>
                    </a:solidFill>
                  </a:rPr>
                  <a:t>0000020c..</a:t>
                </a:r>
                <a:endParaRPr lang="hu-HU" dirty="0">
                  <a:solidFill>
                    <a:schemeClr val="tx1"/>
                  </a:solidFill>
                </a:endParaRPr>
              </a:p>
            </p:txBody>
          </p:sp>
          <p:sp>
            <p:nvSpPr>
              <p:cNvPr id="101" name="Szövegdoboz 100"/>
              <p:cNvSpPr txBox="1"/>
              <p:nvPr/>
            </p:nvSpPr>
            <p:spPr>
              <a:xfrm>
                <a:off x="7999726" y="2558539"/>
                <a:ext cx="1002197" cy="369332"/>
              </a:xfrm>
              <a:prstGeom prst="rect">
                <a:avLst/>
              </a:prstGeom>
              <a:noFill/>
            </p:spPr>
            <p:txBody>
              <a:bodyPr wrap="none" rtlCol="0">
                <a:spAutoFit/>
              </a:bodyPr>
              <a:lstStyle/>
              <a:p>
                <a:r>
                  <a:rPr lang="hu-HU" b="1">
                    <a:solidFill>
                      <a:srgbClr val="1A5CA8"/>
                    </a:solidFill>
                  </a:rPr>
                  <a:t>Blokk 85</a:t>
                </a:r>
              </a:p>
            </p:txBody>
          </p:sp>
        </p:grpSp>
        <p:cxnSp>
          <p:nvCxnSpPr>
            <p:cNvPr id="16" name="Egyenes összekötő nyíllal 15"/>
            <p:cNvCxnSpPr>
              <a:stCxn id="96" idx="1"/>
              <a:endCxn id="95" idx="3"/>
            </p:cNvCxnSpPr>
            <p:nvPr/>
          </p:nvCxnSpPr>
          <p:spPr>
            <a:xfrm flipH="1" flipV="1">
              <a:off x="4806628" y="3288340"/>
              <a:ext cx="1529650" cy="7523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Egyenes összekötő nyíllal 105"/>
            <p:cNvCxnSpPr>
              <a:stCxn id="98" idx="1"/>
              <a:endCxn id="97" idx="3"/>
            </p:cNvCxnSpPr>
            <p:nvPr/>
          </p:nvCxnSpPr>
          <p:spPr>
            <a:xfrm flipH="1" flipV="1">
              <a:off x="7700590" y="3289644"/>
              <a:ext cx="1540324" cy="7435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Szövegdoboz 21"/>
          <p:cNvSpPr txBox="1"/>
          <p:nvPr/>
        </p:nvSpPr>
        <p:spPr>
          <a:xfrm>
            <a:off x="2015995" y="1798500"/>
            <a:ext cx="8020272" cy="461665"/>
          </a:xfrm>
          <a:prstGeom prst="rect">
            <a:avLst/>
          </a:prstGeom>
          <a:noFill/>
        </p:spPr>
        <p:txBody>
          <a:bodyPr wrap="none" rtlCol="0">
            <a:spAutoFit/>
          </a:bodyPr>
          <a:lstStyle/>
          <a:p>
            <a:r>
              <a:rPr lang="hu-HU" sz="2400" dirty="0"/>
              <a:t>Minden blokk első tranzakciója a </a:t>
            </a:r>
            <a:r>
              <a:rPr lang="hu-HU" sz="2400"/>
              <a:t>bányász jutalmát tartalmazza.</a:t>
            </a:r>
          </a:p>
        </p:txBody>
      </p:sp>
      <p:grpSp>
        <p:nvGrpSpPr>
          <p:cNvPr id="23" name="Csoportba foglalás 22"/>
          <p:cNvGrpSpPr/>
          <p:nvPr/>
        </p:nvGrpSpPr>
        <p:grpSpPr>
          <a:xfrm>
            <a:off x="10107633" y="2440274"/>
            <a:ext cx="1642400" cy="4281199"/>
            <a:chOff x="10107633" y="2440274"/>
            <a:chExt cx="1642400" cy="4281199"/>
          </a:xfrm>
        </p:grpSpPr>
        <p:sp>
          <p:nvSpPr>
            <p:cNvPr id="107" name="Lekerekített téglalap 106"/>
            <p:cNvSpPr/>
            <p:nvPr/>
          </p:nvSpPr>
          <p:spPr>
            <a:xfrm>
              <a:off x="10107633" y="2440274"/>
              <a:ext cx="1642400" cy="4281199"/>
            </a:xfrm>
            <a:prstGeom prst="roundRect">
              <a:avLst/>
            </a:prstGeom>
            <a:solidFill>
              <a:srgbClr val="E4E4E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1A5CA8"/>
                </a:solidFill>
              </a:endParaRPr>
            </a:p>
          </p:txBody>
        </p:sp>
        <p:sp>
          <p:nvSpPr>
            <p:cNvPr id="108" name="Szövegdoboz 107"/>
            <p:cNvSpPr txBox="1"/>
            <p:nvPr/>
          </p:nvSpPr>
          <p:spPr>
            <a:xfrm>
              <a:off x="10242798" y="2576793"/>
              <a:ext cx="1346476" cy="923330"/>
            </a:xfrm>
            <a:prstGeom prst="rect">
              <a:avLst/>
            </a:prstGeom>
            <a:noFill/>
          </p:spPr>
          <p:txBody>
            <a:bodyPr wrap="square" rtlCol="0">
              <a:spAutoFit/>
            </a:bodyPr>
            <a:lstStyle/>
            <a:p>
              <a:pPr algn="ctr"/>
              <a:r>
                <a:rPr lang="hu-HU" b="1" dirty="0" err="1"/>
                <a:t>Feldolgo-zásra</a:t>
              </a:r>
              <a:r>
                <a:rPr lang="hu-HU" b="1" dirty="0"/>
                <a:t> váró tranzakciók</a:t>
              </a:r>
            </a:p>
          </p:txBody>
        </p:sp>
        <p:sp>
          <p:nvSpPr>
            <p:cNvPr id="109" name="Lekerekített téglalap 108"/>
            <p:cNvSpPr/>
            <p:nvPr/>
          </p:nvSpPr>
          <p:spPr>
            <a:xfrm>
              <a:off x="10227862" y="3674180"/>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2eb93a85 ..</a:t>
              </a:r>
            </a:p>
          </p:txBody>
        </p:sp>
        <p:sp>
          <p:nvSpPr>
            <p:cNvPr id="110" name="Lekerekített téglalap 109"/>
            <p:cNvSpPr/>
            <p:nvPr/>
          </p:nvSpPr>
          <p:spPr>
            <a:xfrm>
              <a:off x="10227862" y="4413868"/>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b839f83a..</a:t>
              </a:r>
            </a:p>
          </p:txBody>
        </p:sp>
        <p:sp>
          <p:nvSpPr>
            <p:cNvPr id="111" name="Lekerekített téglalap 110"/>
            <p:cNvSpPr/>
            <p:nvPr/>
          </p:nvSpPr>
          <p:spPr>
            <a:xfrm>
              <a:off x="10227862" y="5153557"/>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035e20a3..</a:t>
              </a:r>
            </a:p>
          </p:txBody>
        </p:sp>
        <p:sp>
          <p:nvSpPr>
            <p:cNvPr id="112" name="Lekerekített téglalap 111"/>
            <p:cNvSpPr/>
            <p:nvPr/>
          </p:nvSpPr>
          <p:spPr>
            <a:xfrm>
              <a:off x="10228941" y="5884315"/>
              <a:ext cx="1374189" cy="597090"/>
            </a:xfrm>
            <a:prstGeom prst="roundRect">
              <a:avLst/>
            </a:prstGeom>
            <a:solidFill>
              <a:srgbClr val="BD826D"/>
            </a:solidFill>
            <a:ln w="28575">
              <a:solidFill>
                <a:srgbClr val="734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Tranzakció</a:t>
              </a:r>
            </a:p>
            <a:p>
              <a:pPr algn="ctr"/>
              <a:r>
                <a:rPr lang="hu-HU" dirty="0"/>
                <a:t>Alice-&gt;Bob</a:t>
              </a:r>
            </a:p>
          </p:txBody>
        </p:sp>
      </p:grpSp>
    </p:spTree>
    <p:extLst>
      <p:ext uri="{BB962C8B-B14F-4D97-AF65-F5344CB8AC3E}">
        <p14:creationId xmlns:p14="http://schemas.microsoft.com/office/powerpoint/2010/main" val="1739271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0" y="1061720"/>
            <a:ext cx="12192000" cy="4734560"/>
          </a:xfrm>
          <a:prstGeom prst="rect">
            <a:avLst/>
          </a:prstGeom>
        </p:spPr>
      </p:pic>
      <p:sp>
        <p:nvSpPr>
          <p:cNvPr id="3" name="Dia számának helye 2"/>
          <p:cNvSpPr>
            <a:spLocks noGrp="1"/>
          </p:cNvSpPr>
          <p:nvPr>
            <p:ph type="sldNum" sz="quarter" idx="12"/>
          </p:nvPr>
        </p:nvSpPr>
        <p:spPr>
          <a:xfrm>
            <a:off x="8610600" y="6356350"/>
            <a:ext cx="2743200" cy="365125"/>
          </a:xfrm>
        </p:spPr>
        <p:txBody>
          <a:bodyPr/>
          <a:lstStyle/>
          <a:p>
            <a:fld id="{7C41E7FA-F4ED-D847-A0D1-553DA4797C2E}" type="slidenum">
              <a:rPr lang="hu-HU" smtClean="0"/>
              <a:t>17</a:t>
            </a:fld>
            <a:r>
              <a:rPr lang="hu-HU" dirty="0"/>
              <a:t> / 30</a:t>
            </a:r>
          </a:p>
        </p:txBody>
      </p:sp>
      <p:sp>
        <p:nvSpPr>
          <p:cNvPr id="4" name="Szövegdoboz 3"/>
          <p:cNvSpPr txBox="1"/>
          <p:nvPr/>
        </p:nvSpPr>
        <p:spPr>
          <a:xfrm>
            <a:off x="167268" y="178420"/>
            <a:ext cx="10950498" cy="584775"/>
          </a:xfrm>
          <a:prstGeom prst="rect">
            <a:avLst/>
          </a:prstGeom>
          <a:noFill/>
        </p:spPr>
        <p:txBody>
          <a:bodyPr wrap="square" rtlCol="0">
            <a:spAutoFit/>
          </a:bodyPr>
          <a:lstStyle/>
          <a:p>
            <a:r>
              <a:rPr lang="hu-HU" sz="3200" dirty="0"/>
              <a:t>Blokkok és tranzakciók</a:t>
            </a:r>
          </a:p>
        </p:txBody>
      </p:sp>
    </p:spTree>
    <p:extLst>
      <p:ext uri="{BB962C8B-B14F-4D97-AF65-F5344CB8AC3E}">
        <p14:creationId xmlns:p14="http://schemas.microsoft.com/office/powerpoint/2010/main" val="963169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zövegdoboz 29"/>
          <p:cNvSpPr txBox="1"/>
          <p:nvPr/>
        </p:nvSpPr>
        <p:spPr>
          <a:xfrm>
            <a:off x="6548740" y="3569435"/>
            <a:ext cx="5413072" cy="3046988"/>
          </a:xfrm>
          <a:prstGeom prst="rect">
            <a:avLst/>
          </a:prstGeom>
          <a:solidFill>
            <a:srgbClr val="E0E0E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hu-HU" sz="2400" dirty="0"/>
              <a:t>A mélyen beágyazott blokkok esetén egy visszamenőleges módosítási kísérlet után (pl. 83. blokkban) újra ki kell számolni a 84-es és 85-ös blokkok munkabizonyítékát, majd túl kell szárnyalni a teljes hálózat hash-számító képességét, hogy a közben elkészült blokkokat is újra számoljuk.</a:t>
            </a:r>
          </a:p>
        </p:txBody>
      </p:sp>
      <p:sp>
        <p:nvSpPr>
          <p:cNvPr id="2" name="Szövegdoboz 1"/>
          <p:cNvSpPr txBox="1"/>
          <p:nvPr/>
        </p:nvSpPr>
        <p:spPr>
          <a:xfrm>
            <a:off x="167268" y="178420"/>
            <a:ext cx="10950498" cy="584775"/>
          </a:xfrm>
          <a:prstGeom prst="rect">
            <a:avLst/>
          </a:prstGeom>
          <a:noFill/>
        </p:spPr>
        <p:txBody>
          <a:bodyPr wrap="square" rtlCol="0">
            <a:spAutoFit/>
          </a:bodyPr>
          <a:lstStyle/>
          <a:p>
            <a:r>
              <a:rPr lang="hu-HU" sz="3200" dirty="0"/>
              <a:t>Ha több szálra ágazik a blokklánc...  </a:t>
            </a:r>
          </a:p>
        </p:txBody>
      </p:sp>
      <p:sp>
        <p:nvSpPr>
          <p:cNvPr id="3" name="Dia számának helye 2"/>
          <p:cNvSpPr>
            <a:spLocks noGrp="1"/>
          </p:cNvSpPr>
          <p:nvPr>
            <p:ph type="sldNum" sz="quarter" idx="12"/>
          </p:nvPr>
        </p:nvSpPr>
        <p:spPr>
          <a:xfrm>
            <a:off x="8610600" y="6537218"/>
            <a:ext cx="2743200" cy="365125"/>
          </a:xfrm>
        </p:spPr>
        <p:txBody>
          <a:bodyPr/>
          <a:lstStyle/>
          <a:p>
            <a:fld id="{7C41E7FA-F4ED-D847-A0D1-553DA4797C2E}" type="slidenum">
              <a:rPr lang="hu-HU" smtClean="0"/>
              <a:t>18</a:t>
            </a:fld>
            <a:r>
              <a:rPr lang="hu-HU" dirty="0"/>
              <a:t> / 30</a:t>
            </a:r>
          </a:p>
        </p:txBody>
      </p:sp>
      <p:grpSp>
        <p:nvGrpSpPr>
          <p:cNvPr id="46" name="Csoportba foglalás 45"/>
          <p:cNvGrpSpPr/>
          <p:nvPr/>
        </p:nvGrpSpPr>
        <p:grpSpPr>
          <a:xfrm rot="20000661">
            <a:off x="1897278" y="3326519"/>
            <a:ext cx="8702242" cy="800531"/>
            <a:chOff x="1636574" y="5319853"/>
            <a:chExt cx="6170116" cy="525958"/>
          </a:xfrm>
          <a:noFill/>
        </p:grpSpPr>
        <p:sp>
          <p:nvSpPr>
            <p:cNvPr id="47" name="Szabadkézi sokszög 46"/>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Szabadkézi sokszög 47"/>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49" name="Szabadkézi sokszög 48"/>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abadkézi sokszög 4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Szabadkézi sokszög 50"/>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abadkézi sokszög 51"/>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abadkézi sokszög 52"/>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Szabadkézi sokszög 53"/>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1449034" y="-356659"/>
            <a:ext cx="10629228" cy="3516225"/>
            <a:chOff x="481092" y="-142740"/>
            <a:chExt cx="10629228" cy="3516225"/>
          </a:xfrm>
        </p:grpSpPr>
        <p:sp>
          <p:nvSpPr>
            <p:cNvPr id="34" name="Lekerekített téglalap 33"/>
            <p:cNvSpPr/>
            <p:nvPr/>
          </p:nvSpPr>
          <p:spPr>
            <a:xfrm>
              <a:off x="481092" y="1530583"/>
              <a:ext cx="1347709" cy="647635"/>
            </a:xfrm>
            <a:prstGeom prst="roundRect">
              <a:avLst/>
            </a:prstGeom>
            <a:solidFill>
              <a:srgbClr val="C2DFFF"/>
            </a:solidFill>
            <a:ln w="28575">
              <a:solidFill>
                <a:srgbClr val="1A5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1A5CA8"/>
                  </a:solidFill>
                </a:rPr>
                <a:t>Blokk 83</a:t>
              </a:r>
            </a:p>
          </p:txBody>
        </p:sp>
        <p:sp>
          <p:nvSpPr>
            <p:cNvPr id="35" name="Lekerekített téglalap 34"/>
            <p:cNvSpPr/>
            <p:nvPr/>
          </p:nvSpPr>
          <p:spPr>
            <a:xfrm>
              <a:off x="2238677" y="1530583"/>
              <a:ext cx="1347709" cy="647635"/>
            </a:xfrm>
            <a:prstGeom prst="roundRect">
              <a:avLst/>
            </a:prstGeom>
            <a:solidFill>
              <a:srgbClr val="C2DFFF"/>
            </a:solidFill>
            <a:ln w="28575">
              <a:solidFill>
                <a:srgbClr val="1A5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1A5CA8"/>
                  </a:solidFill>
                </a:rPr>
                <a:t>Blokk 84</a:t>
              </a:r>
            </a:p>
          </p:txBody>
        </p:sp>
        <p:sp>
          <p:nvSpPr>
            <p:cNvPr id="36" name="Lekerekített téglalap 35"/>
            <p:cNvSpPr/>
            <p:nvPr/>
          </p:nvSpPr>
          <p:spPr>
            <a:xfrm>
              <a:off x="3992812" y="1524778"/>
              <a:ext cx="1347709" cy="647635"/>
            </a:xfrm>
            <a:prstGeom prst="roundRect">
              <a:avLst/>
            </a:prstGeom>
            <a:solidFill>
              <a:srgbClr val="C2DFFF"/>
            </a:solidFill>
            <a:ln w="28575">
              <a:solidFill>
                <a:srgbClr val="1A5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1A5CA8"/>
                  </a:solidFill>
                </a:rPr>
                <a:t>Blokk 85</a:t>
              </a:r>
            </a:p>
          </p:txBody>
        </p:sp>
        <p:sp>
          <p:nvSpPr>
            <p:cNvPr id="37" name="Lekerekített téglalap 36"/>
            <p:cNvSpPr/>
            <p:nvPr/>
          </p:nvSpPr>
          <p:spPr>
            <a:xfrm>
              <a:off x="6174354" y="330523"/>
              <a:ext cx="1347709" cy="647635"/>
            </a:xfrm>
            <a:prstGeom prst="roundRect">
              <a:avLst/>
            </a:prstGeom>
            <a:solidFill>
              <a:srgbClr val="C2DFFF"/>
            </a:solidFill>
            <a:ln w="28575">
              <a:solidFill>
                <a:srgbClr val="1A5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1A5CA8"/>
                  </a:solidFill>
                </a:rPr>
                <a:t>Blokk 86</a:t>
              </a:r>
            </a:p>
          </p:txBody>
        </p:sp>
        <p:sp>
          <p:nvSpPr>
            <p:cNvPr id="38" name="Lekerekített téglalap 37"/>
            <p:cNvSpPr/>
            <p:nvPr/>
          </p:nvSpPr>
          <p:spPr>
            <a:xfrm>
              <a:off x="6174353" y="1524778"/>
              <a:ext cx="1347709" cy="647635"/>
            </a:xfrm>
            <a:prstGeom prst="roundRect">
              <a:avLst/>
            </a:prstGeom>
            <a:solidFill>
              <a:srgbClr val="C2DFFF"/>
            </a:solidFill>
            <a:ln w="28575">
              <a:solidFill>
                <a:srgbClr val="1A5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1A5CA8"/>
                  </a:solidFill>
                </a:rPr>
                <a:t>Blokk 87</a:t>
              </a:r>
            </a:p>
          </p:txBody>
        </p:sp>
        <p:sp>
          <p:nvSpPr>
            <p:cNvPr id="39" name="Lekerekített téglalap 38"/>
            <p:cNvSpPr/>
            <p:nvPr/>
          </p:nvSpPr>
          <p:spPr>
            <a:xfrm>
              <a:off x="7926341" y="1526116"/>
              <a:ext cx="1347709" cy="647635"/>
            </a:xfrm>
            <a:prstGeom prst="roundRect">
              <a:avLst/>
            </a:prstGeom>
            <a:solidFill>
              <a:srgbClr val="C2DFFF"/>
            </a:solidFill>
            <a:ln w="28575">
              <a:solidFill>
                <a:srgbClr val="1A5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1A5CA8"/>
                  </a:solidFill>
                </a:rPr>
                <a:t>Blokk 88</a:t>
              </a:r>
            </a:p>
          </p:txBody>
        </p:sp>
        <p:sp>
          <p:nvSpPr>
            <p:cNvPr id="40" name="Lekerekített téglalap 39"/>
            <p:cNvSpPr/>
            <p:nvPr/>
          </p:nvSpPr>
          <p:spPr>
            <a:xfrm>
              <a:off x="6184095" y="2722640"/>
              <a:ext cx="1347709" cy="647635"/>
            </a:xfrm>
            <a:prstGeom prst="roundRect">
              <a:avLst/>
            </a:prstGeom>
            <a:solidFill>
              <a:srgbClr val="C2DFFF"/>
            </a:solidFill>
            <a:ln w="28575">
              <a:solidFill>
                <a:srgbClr val="1A5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1A5CA8"/>
                  </a:solidFill>
                </a:rPr>
                <a:t>Blokk 89</a:t>
              </a:r>
            </a:p>
          </p:txBody>
        </p:sp>
        <p:sp>
          <p:nvSpPr>
            <p:cNvPr id="41" name="Lekerekített téglalap 40"/>
            <p:cNvSpPr/>
            <p:nvPr/>
          </p:nvSpPr>
          <p:spPr>
            <a:xfrm>
              <a:off x="7973353" y="2722640"/>
              <a:ext cx="1347709" cy="647635"/>
            </a:xfrm>
            <a:prstGeom prst="roundRect">
              <a:avLst/>
            </a:prstGeom>
            <a:solidFill>
              <a:srgbClr val="C2DFFF"/>
            </a:solidFill>
            <a:ln w="28575">
              <a:solidFill>
                <a:srgbClr val="1A5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1A5CA8"/>
                  </a:solidFill>
                </a:rPr>
                <a:t>Blokk 90</a:t>
              </a:r>
            </a:p>
          </p:txBody>
        </p:sp>
        <p:sp>
          <p:nvSpPr>
            <p:cNvPr id="42" name="Lekerekített téglalap 41"/>
            <p:cNvSpPr/>
            <p:nvPr/>
          </p:nvSpPr>
          <p:spPr>
            <a:xfrm>
              <a:off x="9762611" y="2725850"/>
              <a:ext cx="1347709" cy="647635"/>
            </a:xfrm>
            <a:prstGeom prst="roundRect">
              <a:avLst/>
            </a:prstGeom>
            <a:solidFill>
              <a:srgbClr val="C2DFFF"/>
            </a:solidFill>
            <a:ln w="28575">
              <a:solidFill>
                <a:srgbClr val="1A5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1A5CA8"/>
                  </a:solidFill>
                </a:rPr>
                <a:t>Blokk 91</a:t>
              </a:r>
            </a:p>
          </p:txBody>
        </p:sp>
        <p:cxnSp>
          <p:nvCxnSpPr>
            <p:cNvPr id="45" name="Egyenes összekötő nyíllal 44"/>
            <p:cNvCxnSpPr>
              <a:stCxn id="35" idx="1"/>
              <a:endCxn id="34" idx="3"/>
            </p:cNvCxnSpPr>
            <p:nvPr/>
          </p:nvCxnSpPr>
          <p:spPr>
            <a:xfrm flipH="1">
              <a:off x="1828801" y="1854401"/>
              <a:ext cx="4098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Egyenes összekötő nyíllal 75"/>
            <p:cNvCxnSpPr>
              <a:stCxn id="36" idx="1"/>
              <a:endCxn id="35" idx="3"/>
            </p:cNvCxnSpPr>
            <p:nvPr/>
          </p:nvCxnSpPr>
          <p:spPr>
            <a:xfrm flipH="1">
              <a:off x="3586386" y="1848596"/>
              <a:ext cx="406426" cy="58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Egyenes összekötő nyíllal 76"/>
            <p:cNvCxnSpPr>
              <a:stCxn id="38" idx="1"/>
              <a:endCxn id="36" idx="3"/>
            </p:cNvCxnSpPr>
            <p:nvPr/>
          </p:nvCxnSpPr>
          <p:spPr>
            <a:xfrm flipH="1">
              <a:off x="5340521" y="1848596"/>
              <a:ext cx="833832" cy="0"/>
            </a:xfrm>
            <a:prstGeom prst="straightConnector1">
              <a:avLst/>
            </a:prstGeom>
            <a:ln w="381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8" name="Egyenes összekötő nyíllal 77"/>
            <p:cNvCxnSpPr>
              <a:stCxn id="37" idx="1"/>
              <a:endCxn id="36" idx="3"/>
            </p:cNvCxnSpPr>
            <p:nvPr/>
          </p:nvCxnSpPr>
          <p:spPr>
            <a:xfrm flipH="1">
              <a:off x="5340521" y="654341"/>
              <a:ext cx="833833" cy="1194255"/>
            </a:xfrm>
            <a:prstGeom prst="straightConnector1">
              <a:avLst/>
            </a:prstGeom>
            <a:ln w="381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9" name="Egyenes összekötő nyíllal 78"/>
            <p:cNvCxnSpPr>
              <a:stCxn id="40" idx="1"/>
              <a:endCxn id="36" idx="3"/>
            </p:cNvCxnSpPr>
            <p:nvPr/>
          </p:nvCxnSpPr>
          <p:spPr>
            <a:xfrm flipH="1" flipV="1">
              <a:off x="5340521" y="1848596"/>
              <a:ext cx="843574" cy="1197862"/>
            </a:xfrm>
            <a:prstGeom prst="straightConnector1">
              <a:avLst/>
            </a:prstGeom>
            <a:ln w="381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0" name="Egyenes összekötő nyíllal 79"/>
            <p:cNvCxnSpPr>
              <a:stCxn id="39" idx="1"/>
              <a:endCxn id="38" idx="3"/>
            </p:cNvCxnSpPr>
            <p:nvPr/>
          </p:nvCxnSpPr>
          <p:spPr>
            <a:xfrm flipH="1" flipV="1">
              <a:off x="7522062" y="1848596"/>
              <a:ext cx="404279" cy="13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gyenes összekötő nyíllal 80"/>
            <p:cNvCxnSpPr>
              <a:stCxn id="41" idx="1"/>
              <a:endCxn id="40" idx="3"/>
            </p:cNvCxnSpPr>
            <p:nvPr/>
          </p:nvCxnSpPr>
          <p:spPr>
            <a:xfrm flipH="1">
              <a:off x="7531804" y="3046458"/>
              <a:ext cx="44154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gyenes összekötő nyíllal 81"/>
            <p:cNvCxnSpPr>
              <a:stCxn id="42" idx="1"/>
              <a:endCxn id="41" idx="3"/>
            </p:cNvCxnSpPr>
            <p:nvPr/>
          </p:nvCxnSpPr>
          <p:spPr>
            <a:xfrm flipH="1" flipV="1">
              <a:off x="9321062" y="3046458"/>
              <a:ext cx="441549" cy="32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Szövegdoboz 82"/>
            <p:cNvSpPr txBox="1"/>
            <p:nvPr/>
          </p:nvSpPr>
          <p:spPr>
            <a:xfrm>
              <a:off x="6116114" y="-142740"/>
              <a:ext cx="1237394" cy="1569660"/>
            </a:xfrm>
            <a:prstGeom prst="rect">
              <a:avLst/>
            </a:prstGeom>
            <a:noFill/>
          </p:spPr>
          <p:txBody>
            <a:bodyPr wrap="square" rtlCol="0">
              <a:spAutoFit/>
            </a:bodyPr>
            <a:lstStyle/>
            <a:p>
              <a:r>
                <a:rPr lang="hu-HU" sz="9600" dirty="0">
                  <a:solidFill>
                    <a:srgbClr val="FF0000"/>
                  </a:solidFill>
                </a:rPr>
                <a:t>✗</a:t>
              </a:r>
            </a:p>
          </p:txBody>
        </p:sp>
        <p:sp>
          <p:nvSpPr>
            <p:cNvPr id="84" name="Szövegdoboz 83"/>
            <p:cNvSpPr txBox="1"/>
            <p:nvPr/>
          </p:nvSpPr>
          <p:spPr>
            <a:xfrm>
              <a:off x="6116114" y="1027700"/>
              <a:ext cx="1237394" cy="1569660"/>
            </a:xfrm>
            <a:prstGeom prst="rect">
              <a:avLst/>
            </a:prstGeom>
            <a:noFill/>
          </p:spPr>
          <p:txBody>
            <a:bodyPr wrap="square" rtlCol="0">
              <a:spAutoFit/>
            </a:bodyPr>
            <a:lstStyle/>
            <a:p>
              <a:r>
                <a:rPr lang="hu-HU" sz="9600" dirty="0">
                  <a:solidFill>
                    <a:srgbClr val="FF0000"/>
                  </a:solidFill>
                </a:rPr>
                <a:t>✗</a:t>
              </a:r>
            </a:p>
          </p:txBody>
        </p:sp>
        <p:sp>
          <p:nvSpPr>
            <p:cNvPr id="85" name="Szövegdoboz 84"/>
            <p:cNvSpPr txBox="1"/>
            <p:nvPr/>
          </p:nvSpPr>
          <p:spPr>
            <a:xfrm>
              <a:off x="7762569" y="1041939"/>
              <a:ext cx="1237394" cy="1569660"/>
            </a:xfrm>
            <a:prstGeom prst="rect">
              <a:avLst/>
            </a:prstGeom>
            <a:noFill/>
          </p:spPr>
          <p:txBody>
            <a:bodyPr wrap="square" rtlCol="0">
              <a:spAutoFit/>
            </a:bodyPr>
            <a:lstStyle/>
            <a:p>
              <a:r>
                <a:rPr lang="hu-HU" sz="9600" dirty="0">
                  <a:solidFill>
                    <a:srgbClr val="FF0000"/>
                  </a:solidFill>
                </a:rPr>
                <a:t>✗</a:t>
              </a:r>
            </a:p>
          </p:txBody>
        </p:sp>
      </p:grpSp>
      <p:pic>
        <p:nvPicPr>
          <p:cNvPr id="24" name="Kép 23"/>
          <p:cNvPicPr>
            <a:picLocks noChangeAspect="1"/>
          </p:cNvPicPr>
          <p:nvPr/>
        </p:nvPicPr>
        <p:blipFill>
          <a:blip r:embed="rId3">
            <a:clrChange>
              <a:clrFrom>
                <a:srgbClr val="FEFEFF"/>
              </a:clrFrom>
              <a:clrTo>
                <a:srgbClr val="FEFEFF">
                  <a:alpha val="0"/>
                </a:srgbClr>
              </a:clrTo>
            </a:clrChange>
          </a:blip>
          <a:stretch>
            <a:fillRect/>
          </a:stretch>
        </p:blipFill>
        <p:spPr>
          <a:xfrm>
            <a:off x="118389" y="2564537"/>
            <a:ext cx="6258194" cy="3638722"/>
          </a:xfrm>
          <a:prstGeom prst="rect">
            <a:avLst/>
          </a:prstGeom>
        </p:spPr>
      </p:pic>
      <p:cxnSp>
        <p:nvCxnSpPr>
          <p:cNvPr id="113" name="Egyenes összekötő nyíllal 112"/>
          <p:cNvCxnSpPr/>
          <p:nvPr/>
        </p:nvCxnSpPr>
        <p:spPr>
          <a:xfrm flipH="1" flipV="1">
            <a:off x="52968" y="6676862"/>
            <a:ext cx="6141196" cy="1"/>
          </a:xfrm>
          <a:prstGeom prst="straightConnector1">
            <a:avLst/>
          </a:prstGeom>
          <a:ln w="635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Szövegdoboz 28"/>
          <p:cNvSpPr txBox="1"/>
          <p:nvPr/>
        </p:nvSpPr>
        <p:spPr>
          <a:xfrm>
            <a:off x="4639954" y="6235584"/>
            <a:ext cx="1736629" cy="400110"/>
          </a:xfrm>
          <a:prstGeom prst="rect">
            <a:avLst/>
          </a:prstGeom>
          <a:noFill/>
        </p:spPr>
        <p:txBody>
          <a:bodyPr wrap="none" rtlCol="0">
            <a:spAutoFit/>
          </a:bodyPr>
          <a:lstStyle/>
          <a:p>
            <a:r>
              <a:rPr lang="hu-HU" sz="2000" b="1">
                <a:solidFill>
                  <a:srgbClr val="FF0000"/>
                </a:solidFill>
              </a:rPr>
              <a:t>kevésbé biztos</a:t>
            </a:r>
          </a:p>
        </p:txBody>
      </p:sp>
      <p:sp>
        <p:nvSpPr>
          <p:cNvPr id="114" name="Szövegdoboz 113"/>
          <p:cNvSpPr txBox="1"/>
          <p:nvPr/>
        </p:nvSpPr>
        <p:spPr>
          <a:xfrm>
            <a:off x="329340" y="6260349"/>
            <a:ext cx="1652953" cy="400110"/>
          </a:xfrm>
          <a:prstGeom prst="rect">
            <a:avLst/>
          </a:prstGeom>
          <a:noFill/>
        </p:spPr>
        <p:txBody>
          <a:bodyPr wrap="none" rtlCol="0">
            <a:spAutoFit/>
          </a:bodyPr>
          <a:lstStyle/>
          <a:p>
            <a:r>
              <a:rPr lang="hu-HU" sz="2000" b="1" dirty="0">
                <a:solidFill>
                  <a:srgbClr val="000BF4"/>
                </a:solidFill>
              </a:rPr>
              <a:t>nagyon biztos</a:t>
            </a:r>
          </a:p>
        </p:txBody>
      </p:sp>
    </p:spTree>
    <p:extLst>
      <p:ext uri="{BB962C8B-B14F-4D97-AF65-F5344CB8AC3E}">
        <p14:creationId xmlns:p14="http://schemas.microsoft.com/office/powerpoint/2010/main" val="188572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67268" y="87987"/>
            <a:ext cx="11830464" cy="584775"/>
          </a:xfrm>
          <a:prstGeom prst="rect">
            <a:avLst/>
          </a:prstGeom>
          <a:noFill/>
        </p:spPr>
        <p:txBody>
          <a:bodyPr wrap="square" rtlCol="0">
            <a:spAutoFit/>
          </a:bodyPr>
          <a:lstStyle/>
          <a:p>
            <a:r>
              <a:rPr lang="hu-HU" sz="3200" dirty="0"/>
              <a:t>Az eredmény sokkal több, mint a cél (</a:t>
            </a:r>
            <a:r>
              <a:rPr lang="hu-HU" sz="3200" dirty="0" err="1"/>
              <a:t>kriptopénz</a:t>
            </a:r>
            <a:r>
              <a:rPr lang="hu-HU" sz="3200" dirty="0"/>
              <a:t>): hiteles adatkezelés</a:t>
            </a:r>
          </a:p>
        </p:txBody>
      </p:sp>
      <p:sp>
        <p:nvSpPr>
          <p:cNvPr id="3" name="Dia számának helye 2"/>
          <p:cNvSpPr>
            <a:spLocks noGrp="1"/>
          </p:cNvSpPr>
          <p:nvPr>
            <p:ph type="sldNum" sz="quarter" idx="12"/>
          </p:nvPr>
        </p:nvSpPr>
        <p:spPr/>
        <p:txBody>
          <a:bodyPr/>
          <a:lstStyle/>
          <a:p>
            <a:fld id="{7C41E7FA-F4ED-D847-A0D1-553DA4797C2E}" type="slidenum">
              <a:rPr lang="hu-HU" smtClean="0"/>
              <a:t>19</a:t>
            </a:fld>
            <a:r>
              <a:rPr lang="hu-HU" dirty="0"/>
              <a:t> / 30</a:t>
            </a:r>
          </a:p>
        </p:txBody>
      </p:sp>
      <p:grpSp>
        <p:nvGrpSpPr>
          <p:cNvPr id="46" name="Csoportba foglalás 45"/>
          <p:cNvGrpSpPr/>
          <p:nvPr/>
        </p:nvGrpSpPr>
        <p:grpSpPr>
          <a:xfrm rot="20000661">
            <a:off x="1897278" y="3326519"/>
            <a:ext cx="8702242" cy="800531"/>
            <a:chOff x="1636574" y="5319853"/>
            <a:chExt cx="6170116" cy="525958"/>
          </a:xfrm>
          <a:noFill/>
        </p:grpSpPr>
        <p:sp>
          <p:nvSpPr>
            <p:cNvPr id="47" name="Szabadkézi sokszög 46"/>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Szabadkézi sokszög 47"/>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abadkézi sokszög 48"/>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abadkézi sokszög 4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Szabadkézi sokszög 50"/>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abadkézi sokszög 51"/>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abadkézi sokszög 52"/>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Szabadkézi sokszög 53"/>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34" name="Téglalap 33"/>
          <p:cNvSpPr/>
          <p:nvPr/>
        </p:nvSpPr>
        <p:spPr>
          <a:xfrm>
            <a:off x="167268" y="843923"/>
            <a:ext cx="11488284" cy="5139869"/>
          </a:xfrm>
          <a:prstGeom prst="rect">
            <a:avLst/>
          </a:prstGeom>
        </p:spPr>
        <p:txBody>
          <a:bodyPr wrap="square">
            <a:spAutoFit/>
          </a:bodyPr>
          <a:lstStyle/>
          <a:p>
            <a:pPr>
              <a:spcAft>
                <a:spcPts val="0"/>
              </a:spcAft>
              <a:buClr>
                <a:srgbClr val="00B050"/>
              </a:buClr>
            </a:pPr>
            <a:r>
              <a:rPr lang="hu-HU" sz="2400" dirty="0">
                <a:latin typeface="Calibri" charset="0"/>
                <a:ea typeface="Calibri" charset="0"/>
                <a:cs typeface="Times New Roman" charset="0"/>
              </a:rPr>
              <a:t>Elosztott adattároló rendszer, mely:</a:t>
            </a:r>
          </a:p>
          <a:p>
            <a:pPr>
              <a:spcAft>
                <a:spcPts val="0"/>
              </a:spcAft>
              <a:buClr>
                <a:srgbClr val="00B050"/>
              </a:buClr>
            </a:pPr>
            <a:endParaRPr lang="hu-HU" sz="800" dirty="0">
              <a:latin typeface="Calibri" charset="0"/>
              <a:ea typeface="Calibri" charset="0"/>
              <a:cs typeface="Times New Roman" charset="0"/>
            </a:endParaRPr>
          </a:p>
          <a:p>
            <a:pPr marL="342900" lvl="0" indent="-342900">
              <a:spcAft>
                <a:spcPts val="0"/>
              </a:spcAft>
              <a:buClr>
                <a:srgbClr val="00B050"/>
              </a:buClr>
              <a:buFont typeface="Wingdings" charset="2"/>
              <a:buChar char="ü"/>
            </a:pPr>
            <a:r>
              <a:rPr lang="hu-HU" sz="2400" dirty="0">
                <a:latin typeface="Calibri" charset="0"/>
                <a:ea typeface="Calibri" charset="0"/>
                <a:cs typeface="Times New Roman" charset="0"/>
              </a:rPr>
              <a:t>tisztán a használók közötti kapcsolaton alapul (</a:t>
            </a:r>
            <a:r>
              <a:rPr lang="hu-HU" sz="2400" dirty="0" err="1">
                <a:latin typeface="Calibri" charset="0"/>
                <a:ea typeface="Calibri" charset="0"/>
                <a:cs typeface="Times New Roman" charset="0"/>
              </a:rPr>
              <a:t>purely</a:t>
            </a:r>
            <a:r>
              <a:rPr lang="hu-HU" sz="2400" dirty="0">
                <a:latin typeface="Calibri" charset="0"/>
                <a:ea typeface="Calibri" charset="0"/>
                <a:cs typeface="Times New Roman" charset="0"/>
              </a:rPr>
              <a:t> </a:t>
            </a:r>
            <a:r>
              <a:rPr lang="hu-HU" sz="2400" dirty="0" err="1">
                <a:latin typeface="Calibri" charset="0"/>
                <a:ea typeface="Calibri" charset="0"/>
                <a:cs typeface="Times New Roman" charset="0"/>
              </a:rPr>
              <a:t>peer-to-peer</a:t>
            </a:r>
            <a:r>
              <a:rPr lang="hu-HU" sz="2400" dirty="0">
                <a:latin typeface="Calibri" charset="0"/>
                <a:ea typeface="Calibri" charset="0"/>
                <a:cs typeface="Times New Roman" charset="0"/>
              </a:rPr>
              <a:t>),</a:t>
            </a:r>
          </a:p>
          <a:p>
            <a:pPr marL="342900" lvl="0" indent="-342900">
              <a:spcAft>
                <a:spcPts val="0"/>
              </a:spcAft>
              <a:buClr>
                <a:srgbClr val="00B050"/>
              </a:buClr>
              <a:buFont typeface="Wingdings" charset="2"/>
              <a:buChar char="ü"/>
            </a:pPr>
            <a:endParaRPr lang="hu-HU" sz="800" dirty="0">
              <a:latin typeface="Calibri" charset="0"/>
              <a:ea typeface="Calibri" charset="0"/>
              <a:cs typeface="Times New Roman" charset="0"/>
            </a:endParaRPr>
          </a:p>
          <a:p>
            <a:pPr marL="342900" lvl="0" indent="-342900">
              <a:spcAft>
                <a:spcPts val="0"/>
              </a:spcAft>
              <a:buClr>
                <a:srgbClr val="00B050"/>
              </a:buClr>
              <a:buFont typeface="Wingdings" charset="2"/>
              <a:buChar char="ü"/>
            </a:pPr>
            <a:r>
              <a:rPr lang="hu-HU" sz="2400" dirty="0">
                <a:latin typeface="Calibri" charset="0"/>
                <a:ea typeface="Calibri" charset="0"/>
                <a:cs typeface="Times New Roman" charset="0"/>
              </a:rPr>
              <a:t>a rendszer teljesen decentralizált (mindenki egyenrangú),</a:t>
            </a:r>
          </a:p>
          <a:p>
            <a:pPr marL="342900" lvl="0" indent="-342900">
              <a:spcAft>
                <a:spcPts val="0"/>
              </a:spcAft>
              <a:buClr>
                <a:srgbClr val="00B050"/>
              </a:buClr>
              <a:buFont typeface="Wingdings" charset="2"/>
              <a:buChar char="ü"/>
            </a:pPr>
            <a:endParaRPr lang="hu-HU" sz="800" dirty="0">
              <a:latin typeface="Calibri" charset="0"/>
              <a:ea typeface="Calibri" charset="0"/>
              <a:cs typeface="Times New Roman" charset="0"/>
            </a:endParaRPr>
          </a:p>
          <a:p>
            <a:pPr marL="342900" lvl="0" indent="-342900">
              <a:spcAft>
                <a:spcPts val="0"/>
              </a:spcAft>
              <a:buClr>
                <a:srgbClr val="00B050"/>
              </a:buClr>
              <a:buFont typeface="Wingdings" charset="2"/>
              <a:buChar char="ü"/>
            </a:pPr>
            <a:endParaRPr lang="hu-HU" sz="800" dirty="0">
              <a:latin typeface="Calibri" charset="0"/>
              <a:ea typeface="Calibri" charset="0"/>
              <a:cs typeface="Times New Roman" charset="0"/>
            </a:endParaRPr>
          </a:p>
          <a:p>
            <a:pPr marL="342900" lvl="0" indent="-342900">
              <a:spcAft>
                <a:spcPts val="0"/>
              </a:spcAft>
              <a:buClr>
                <a:srgbClr val="00B050"/>
              </a:buClr>
              <a:buFont typeface="Wingdings" charset="2"/>
              <a:buChar char="ü"/>
            </a:pPr>
            <a:r>
              <a:rPr lang="hu-HU" sz="2400" dirty="0">
                <a:latin typeface="Calibri" charset="0"/>
                <a:ea typeface="Calibri" charset="0"/>
                <a:cs typeface="Times New Roman" charset="0"/>
              </a:rPr>
              <a:t>mindenki csak a saját adatairól (pl. pénzéről) rendelkezhet,</a:t>
            </a:r>
          </a:p>
          <a:p>
            <a:pPr marL="342900" lvl="0" indent="-342900">
              <a:spcAft>
                <a:spcPts val="0"/>
              </a:spcAft>
              <a:buClr>
                <a:srgbClr val="00B050"/>
              </a:buClr>
              <a:buFont typeface="Wingdings" charset="2"/>
              <a:buChar char="ü"/>
            </a:pPr>
            <a:endParaRPr lang="hu-HU" sz="800" dirty="0">
              <a:latin typeface="Calibri" charset="0"/>
              <a:ea typeface="Calibri" charset="0"/>
              <a:cs typeface="Times New Roman" charset="0"/>
            </a:endParaRPr>
          </a:p>
          <a:p>
            <a:pPr marL="342900" lvl="0" indent="-342900">
              <a:spcAft>
                <a:spcPts val="0"/>
              </a:spcAft>
              <a:buClr>
                <a:srgbClr val="00B050"/>
              </a:buClr>
              <a:buFont typeface="Wingdings" charset="2"/>
              <a:buChar char="ü"/>
            </a:pPr>
            <a:r>
              <a:rPr lang="hu-HU" sz="2400" dirty="0">
                <a:latin typeface="Calibri" charset="0"/>
                <a:ea typeface="Calibri" charset="0"/>
                <a:cs typeface="Times New Roman" charset="0"/>
              </a:rPr>
              <a:t>visszamenőleg nem lehet adatot (tranzakciót) módosítani,</a:t>
            </a:r>
          </a:p>
          <a:p>
            <a:pPr marL="342900" lvl="0" indent="-342900">
              <a:spcAft>
                <a:spcPts val="0"/>
              </a:spcAft>
              <a:buClr>
                <a:srgbClr val="00B050"/>
              </a:buClr>
              <a:buFont typeface="Wingdings" charset="2"/>
              <a:buChar char="ü"/>
            </a:pPr>
            <a:endParaRPr lang="hu-HU" sz="800" dirty="0">
              <a:latin typeface="Calibri" charset="0"/>
              <a:ea typeface="Calibri" charset="0"/>
              <a:cs typeface="Times New Roman" charset="0"/>
            </a:endParaRPr>
          </a:p>
          <a:p>
            <a:pPr marL="342900" lvl="0" indent="-342900">
              <a:spcAft>
                <a:spcPts val="0"/>
              </a:spcAft>
              <a:buClr>
                <a:srgbClr val="00B050"/>
              </a:buClr>
              <a:buFont typeface="Wingdings" charset="2"/>
              <a:buChar char="ü"/>
            </a:pPr>
            <a:r>
              <a:rPr lang="hu-HU" sz="2400" dirty="0">
                <a:latin typeface="Calibri" charset="0"/>
                <a:ea typeface="Calibri" charset="0"/>
                <a:cs typeface="Times New Roman" charset="0"/>
              </a:rPr>
              <a:t>az új adat (pl. pénz) létrehozási jogára szigorú szabályok hozhatók,</a:t>
            </a:r>
          </a:p>
          <a:p>
            <a:pPr marL="342900" indent="-342900">
              <a:buClr>
                <a:srgbClr val="00B050"/>
              </a:buClr>
              <a:buFont typeface="Wingdings" charset="2"/>
              <a:buChar char="ü"/>
            </a:pPr>
            <a:r>
              <a:rPr lang="hu-HU" sz="2400" dirty="0">
                <a:latin typeface="Calibri" charset="0"/>
                <a:ea typeface="Calibri" charset="0"/>
                <a:cs typeface="Times New Roman" charset="0"/>
              </a:rPr>
              <a:t>a rendszer működtetésébe befektetett munka igazságosan jutalmazható,</a:t>
            </a:r>
          </a:p>
          <a:p>
            <a:pPr marL="342900" lvl="0" indent="-342900">
              <a:spcAft>
                <a:spcPts val="0"/>
              </a:spcAft>
              <a:buClr>
                <a:srgbClr val="00B050"/>
              </a:buClr>
              <a:buFont typeface="Wingdings" charset="2"/>
              <a:buChar char="ü"/>
            </a:pPr>
            <a:endParaRPr lang="hu-HU" sz="800" dirty="0">
              <a:latin typeface="Calibri" charset="0"/>
              <a:ea typeface="Calibri" charset="0"/>
              <a:cs typeface="Times New Roman" charset="0"/>
            </a:endParaRPr>
          </a:p>
          <a:p>
            <a:pPr marL="342900" lvl="0" indent="-342900">
              <a:spcAft>
                <a:spcPts val="0"/>
              </a:spcAft>
              <a:buClr>
                <a:srgbClr val="00B050"/>
              </a:buClr>
              <a:buFont typeface="Wingdings" charset="2"/>
              <a:buChar char="ü"/>
            </a:pPr>
            <a:r>
              <a:rPr lang="hu-HU" sz="2400" dirty="0">
                <a:latin typeface="Calibri" charset="0"/>
                <a:ea typeface="Calibri" charset="0"/>
                <a:cs typeface="Times New Roman" charset="0"/>
              </a:rPr>
              <a:t>a résztvevők közötti eltérő adatok esetén a protokollt betartók gyorsan konszenzusra jutnak az érvényes adattartalmat illetően,</a:t>
            </a:r>
          </a:p>
          <a:p>
            <a:pPr marL="342900" lvl="0" indent="-342900">
              <a:spcAft>
                <a:spcPts val="0"/>
              </a:spcAft>
              <a:buClr>
                <a:srgbClr val="00B050"/>
              </a:buClr>
              <a:buFont typeface="Wingdings" charset="2"/>
              <a:buChar char="ü"/>
            </a:pPr>
            <a:endParaRPr lang="hu-HU" sz="800" dirty="0">
              <a:latin typeface="Calibri" charset="0"/>
              <a:ea typeface="Calibri" charset="0"/>
              <a:cs typeface="Times New Roman" charset="0"/>
            </a:endParaRPr>
          </a:p>
          <a:p>
            <a:pPr marL="342900" lvl="0" indent="-342900">
              <a:spcAft>
                <a:spcPts val="0"/>
              </a:spcAft>
              <a:buClr>
                <a:srgbClr val="00B050"/>
              </a:buClr>
              <a:buFont typeface="Wingdings" charset="2"/>
              <a:buChar char="ü"/>
            </a:pPr>
            <a:r>
              <a:rPr lang="hu-HU" sz="2400" dirty="0">
                <a:latin typeface="Calibri" charset="0"/>
                <a:ea typeface="Calibri" charset="0"/>
                <a:cs typeface="Times New Roman" charset="0"/>
              </a:rPr>
              <a:t>a protokoll a kötelező, a szoftver nem (a blockchain maga a protokoll, a szoftverek csak megvalósítják) =&gt; nem kell másban (fejlesztőben) megbízni, a protokoll pedig nyilvános.</a:t>
            </a:r>
            <a:endParaRPr lang="hu-HU" sz="2400" dirty="0">
              <a:effectLst/>
              <a:latin typeface="Calibri" charset="0"/>
              <a:ea typeface="Calibri" charset="0"/>
              <a:cs typeface="Times New Roman" charset="0"/>
            </a:endParaRPr>
          </a:p>
        </p:txBody>
      </p:sp>
      <p:pic>
        <p:nvPicPr>
          <p:cNvPr id="4" name="Kép 3"/>
          <p:cNvPicPr>
            <a:picLocks noChangeAspect="1"/>
          </p:cNvPicPr>
          <p:nvPr/>
        </p:nvPicPr>
        <p:blipFill>
          <a:blip r:embed="rId3">
            <a:clrChange>
              <a:clrFrom>
                <a:srgbClr val="FFFFFF"/>
              </a:clrFrom>
              <a:clrTo>
                <a:srgbClr val="FFFFFF">
                  <a:alpha val="0"/>
                </a:srgbClr>
              </a:clrTo>
            </a:clrChange>
            <a:duotone>
              <a:prstClr val="black"/>
              <a:schemeClr val="accent1">
                <a:tint val="45000"/>
                <a:satMod val="400000"/>
              </a:schemeClr>
            </a:duotone>
          </a:blip>
          <a:stretch>
            <a:fillRect/>
          </a:stretch>
        </p:blipFill>
        <p:spPr>
          <a:xfrm>
            <a:off x="8472283" y="809907"/>
            <a:ext cx="4016096" cy="3416035"/>
          </a:xfrm>
          <a:prstGeom prst="rect">
            <a:avLst/>
          </a:prstGeom>
        </p:spPr>
      </p:pic>
    </p:spTree>
    <p:extLst>
      <p:ext uri="{BB962C8B-B14F-4D97-AF65-F5344CB8AC3E}">
        <p14:creationId xmlns:p14="http://schemas.microsoft.com/office/powerpoint/2010/main" val="22828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08D4-33EB-134E-B6E0-CB807F2F8D49}"/>
              </a:ext>
            </a:extLst>
          </p:cNvPr>
          <p:cNvSpPr>
            <a:spLocks noGrp="1"/>
          </p:cNvSpPr>
          <p:nvPr>
            <p:ph type="title"/>
          </p:nvPr>
        </p:nvSpPr>
        <p:spPr/>
        <p:txBody>
          <a:bodyPr/>
          <a:lstStyle/>
          <a:p>
            <a:r>
              <a:rPr lang="hu-HU" dirty="0"/>
              <a:t>Az információkezelés új módszere</a:t>
            </a:r>
          </a:p>
        </p:txBody>
      </p:sp>
      <p:sp>
        <p:nvSpPr>
          <p:cNvPr id="3" name="Content Placeholder 2">
            <a:extLst>
              <a:ext uri="{FF2B5EF4-FFF2-40B4-BE49-F238E27FC236}">
                <a16:creationId xmlns:a16="http://schemas.microsoft.com/office/drawing/2014/main" id="{73FAF157-777A-C140-A7D5-4D02CFEE43C7}"/>
              </a:ext>
            </a:extLst>
          </p:cNvPr>
          <p:cNvSpPr>
            <a:spLocks noGrp="1"/>
          </p:cNvSpPr>
          <p:nvPr>
            <p:ph idx="1"/>
          </p:nvPr>
        </p:nvSpPr>
        <p:spPr/>
        <p:txBody>
          <a:bodyPr/>
          <a:lstStyle/>
          <a:p>
            <a:r>
              <a:rPr lang="hu-HU" dirty="0"/>
              <a:t>mikor motivált államok közötti nemzetközi együttműködést? (European Blockchain </a:t>
            </a:r>
            <a:r>
              <a:rPr lang="hu-HU" dirty="0" err="1"/>
              <a:t>Partnership</a:t>
            </a:r>
            <a:r>
              <a:rPr lang="hu-HU" dirty="0"/>
              <a:t>)</a:t>
            </a:r>
          </a:p>
          <a:p>
            <a:r>
              <a:rPr lang="hu-HU" dirty="0"/>
              <a:t>mikor hozott új szabályokat az adórendszerben (kripto-eszközök)?</a:t>
            </a:r>
          </a:p>
          <a:p>
            <a:r>
              <a:rPr lang="hu-HU" dirty="0"/>
              <a:t>mikor hozott jogalkotási kényszert a hitelesség és bizonyító erő szabályozásában?</a:t>
            </a:r>
          </a:p>
          <a:p>
            <a:r>
              <a:rPr lang="hu-HU" dirty="0"/>
              <a:t>mikor vetette fel új szabályok szükségességét a kötelmi jogban (okosszerződések)?</a:t>
            </a:r>
          </a:p>
          <a:p>
            <a:r>
              <a:rPr lang="hu-HU" dirty="0"/>
              <a:t>mikor tett lehetővé olyan jogi vagy gazdasági tranzakciókat, amelyek módosítására senkinek sincs hatalma?</a:t>
            </a:r>
          </a:p>
        </p:txBody>
      </p:sp>
      <p:sp>
        <p:nvSpPr>
          <p:cNvPr id="5" name="Szövegdoboz 4">
            <a:extLst>
              <a:ext uri="{FF2B5EF4-FFF2-40B4-BE49-F238E27FC236}">
                <a16:creationId xmlns:a16="http://schemas.microsoft.com/office/drawing/2014/main" id="{A0FDBF1E-14F9-0447-8557-C79D9BA9A08F}"/>
              </a:ext>
            </a:extLst>
          </p:cNvPr>
          <p:cNvSpPr txBox="1"/>
          <p:nvPr/>
        </p:nvSpPr>
        <p:spPr>
          <a:xfrm>
            <a:off x="438260" y="6081067"/>
            <a:ext cx="11079212" cy="461665"/>
          </a:xfrm>
          <a:custGeom>
            <a:avLst/>
            <a:gdLst>
              <a:gd name="connsiteX0" fmla="*/ 0 w 11079212"/>
              <a:gd name="connsiteY0" fmla="*/ 0 h 461665"/>
              <a:gd name="connsiteX1" fmla="*/ 472324 w 11079212"/>
              <a:gd name="connsiteY1" fmla="*/ 0 h 461665"/>
              <a:gd name="connsiteX2" fmla="*/ 723064 w 11079212"/>
              <a:gd name="connsiteY2" fmla="*/ 0 h 461665"/>
              <a:gd name="connsiteX3" fmla="*/ 1527765 w 11079212"/>
              <a:gd name="connsiteY3" fmla="*/ 0 h 461665"/>
              <a:gd name="connsiteX4" fmla="*/ 2000089 w 11079212"/>
              <a:gd name="connsiteY4" fmla="*/ 0 h 461665"/>
              <a:gd name="connsiteX5" fmla="*/ 2472414 w 11079212"/>
              <a:gd name="connsiteY5" fmla="*/ 0 h 461665"/>
              <a:gd name="connsiteX6" fmla="*/ 3277114 w 11079212"/>
              <a:gd name="connsiteY6" fmla="*/ 0 h 461665"/>
              <a:gd name="connsiteX7" fmla="*/ 3638646 w 11079212"/>
              <a:gd name="connsiteY7" fmla="*/ 0 h 461665"/>
              <a:gd name="connsiteX8" fmla="*/ 4443347 w 11079212"/>
              <a:gd name="connsiteY8" fmla="*/ 0 h 461665"/>
              <a:gd name="connsiteX9" fmla="*/ 5248048 w 11079212"/>
              <a:gd name="connsiteY9" fmla="*/ 0 h 461665"/>
              <a:gd name="connsiteX10" fmla="*/ 5831164 w 11079212"/>
              <a:gd name="connsiteY10" fmla="*/ 0 h 461665"/>
              <a:gd name="connsiteX11" fmla="*/ 6635865 w 11079212"/>
              <a:gd name="connsiteY11" fmla="*/ 0 h 461665"/>
              <a:gd name="connsiteX12" fmla="*/ 7108189 w 11079212"/>
              <a:gd name="connsiteY12" fmla="*/ 0 h 461665"/>
              <a:gd name="connsiteX13" fmla="*/ 7580513 w 11079212"/>
              <a:gd name="connsiteY13" fmla="*/ 0 h 461665"/>
              <a:gd name="connsiteX14" fmla="*/ 8274422 w 11079212"/>
              <a:gd name="connsiteY14" fmla="*/ 0 h 461665"/>
              <a:gd name="connsiteX15" fmla="*/ 8746746 w 11079212"/>
              <a:gd name="connsiteY15" fmla="*/ 0 h 461665"/>
              <a:gd name="connsiteX16" fmla="*/ 9551447 w 11079212"/>
              <a:gd name="connsiteY16" fmla="*/ 0 h 461665"/>
              <a:gd name="connsiteX17" fmla="*/ 10356148 w 11079212"/>
              <a:gd name="connsiteY17" fmla="*/ 0 h 461665"/>
              <a:gd name="connsiteX18" fmla="*/ 11079212 w 11079212"/>
              <a:gd name="connsiteY18" fmla="*/ 0 h 461665"/>
              <a:gd name="connsiteX19" fmla="*/ 11079212 w 11079212"/>
              <a:gd name="connsiteY19" fmla="*/ 461665 h 461665"/>
              <a:gd name="connsiteX20" fmla="*/ 10828472 w 11079212"/>
              <a:gd name="connsiteY20" fmla="*/ 461665 h 461665"/>
              <a:gd name="connsiteX21" fmla="*/ 10023771 w 11079212"/>
              <a:gd name="connsiteY21" fmla="*/ 461665 h 461665"/>
              <a:gd name="connsiteX22" fmla="*/ 9440655 w 11079212"/>
              <a:gd name="connsiteY22" fmla="*/ 461665 h 461665"/>
              <a:gd name="connsiteX23" fmla="*/ 9079123 w 11079212"/>
              <a:gd name="connsiteY23" fmla="*/ 461665 h 461665"/>
              <a:gd name="connsiteX24" fmla="*/ 8496006 w 11079212"/>
              <a:gd name="connsiteY24" fmla="*/ 461665 h 461665"/>
              <a:gd name="connsiteX25" fmla="*/ 8245266 w 11079212"/>
              <a:gd name="connsiteY25" fmla="*/ 461665 h 461665"/>
              <a:gd name="connsiteX26" fmla="*/ 7994526 w 11079212"/>
              <a:gd name="connsiteY26" fmla="*/ 461665 h 461665"/>
              <a:gd name="connsiteX27" fmla="*/ 7411410 w 11079212"/>
              <a:gd name="connsiteY27" fmla="*/ 461665 h 461665"/>
              <a:gd name="connsiteX28" fmla="*/ 7049878 w 11079212"/>
              <a:gd name="connsiteY28" fmla="*/ 461665 h 461665"/>
              <a:gd name="connsiteX29" fmla="*/ 6355969 w 11079212"/>
              <a:gd name="connsiteY29" fmla="*/ 461665 h 461665"/>
              <a:gd name="connsiteX30" fmla="*/ 5994437 w 11079212"/>
              <a:gd name="connsiteY30" fmla="*/ 461665 h 461665"/>
              <a:gd name="connsiteX31" fmla="*/ 5300528 w 11079212"/>
              <a:gd name="connsiteY31" fmla="*/ 461665 h 461665"/>
              <a:gd name="connsiteX32" fmla="*/ 5049788 w 11079212"/>
              <a:gd name="connsiteY32" fmla="*/ 461665 h 461665"/>
              <a:gd name="connsiteX33" fmla="*/ 4355880 w 11079212"/>
              <a:gd name="connsiteY33" fmla="*/ 461665 h 461665"/>
              <a:gd name="connsiteX34" fmla="*/ 3994347 w 11079212"/>
              <a:gd name="connsiteY34" fmla="*/ 461665 h 461665"/>
              <a:gd name="connsiteX35" fmla="*/ 3743607 w 11079212"/>
              <a:gd name="connsiteY35" fmla="*/ 461665 h 461665"/>
              <a:gd name="connsiteX36" fmla="*/ 3382075 w 11079212"/>
              <a:gd name="connsiteY36" fmla="*/ 461665 h 461665"/>
              <a:gd name="connsiteX37" fmla="*/ 2688167 w 11079212"/>
              <a:gd name="connsiteY37" fmla="*/ 461665 h 461665"/>
              <a:gd name="connsiteX38" fmla="*/ 2326635 w 11079212"/>
              <a:gd name="connsiteY38" fmla="*/ 461665 h 461665"/>
              <a:gd name="connsiteX39" fmla="*/ 2075894 w 11079212"/>
              <a:gd name="connsiteY39" fmla="*/ 461665 h 461665"/>
              <a:gd name="connsiteX40" fmla="*/ 1714362 w 11079212"/>
              <a:gd name="connsiteY40" fmla="*/ 461665 h 461665"/>
              <a:gd name="connsiteX41" fmla="*/ 1242038 w 11079212"/>
              <a:gd name="connsiteY41" fmla="*/ 461665 h 461665"/>
              <a:gd name="connsiteX42" fmla="*/ 658922 w 11079212"/>
              <a:gd name="connsiteY42" fmla="*/ 461665 h 461665"/>
              <a:gd name="connsiteX43" fmla="*/ 0 w 11079212"/>
              <a:gd name="connsiteY43" fmla="*/ 461665 h 461665"/>
              <a:gd name="connsiteX44" fmla="*/ 0 w 11079212"/>
              <a:gd name="connsiteY44"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079212" h="461665" extrusionOk="0">
                <a:moveTo>
                  <a:pt x="0" y="0"/>
                </a:moveTo>
                <a:cubicBezTo>
                  <a:pt x="190459" y="-52829"/>
                  <a:pt x="247032" y="18845"/>
                  <a:pt x="472324" y="0"/>
                </a:cubicBezTo>
                <a:cubicBezTo>
                  <a:pt x="697616" y="-18845"/>
                  <a:pt x="647364" y="28567"/>
                  <a:pt x="723064" y="0"/>
                </a:cubicBezTo>
                <a:cubicBezTo>
                  <a:pt x="798764" y="-28567"/>
                  <a:pt x="1293173" y="55654"/>
                  <a:pt x="1527765" y="0"/>
                </a:cubicBezTo>
                <a:cubicBezTo>
                  <a:pt x="1762357" y="-55654"/>
                  <a:pt x="1902464" y="34184"/>
                  <a:pt x="2000089" y="0"/>
                </a:cubicBezTo>
                <a:cubicBezTo>
                  <a:pt x="2097714" y="-34184"/>
                  <a:pt x="2250984" y="20311"/>
                  <a:pt x="2472414" y="0"/>
                </a:cubicBezTo>
                <a:cubicBezTo>
                  <a:pt x="2693845" y="-20311"/>
                  <a:pt x="3004398" y="24403"/>
                  <a:pt x="3277114" y="0"/>
                </a:cubicBezTo>
                <a:cubicBezTo>
                  <a:pt x="3549830" y="-24403"/>
                  <a:pt x="3535530" y="24702"/>
                  <a:pt x="3638646" y="0"/>
                </a:cubicBezTo>
                <a:cubicBezTo>
                  <a:pt x="3741762" y="-24702"/>
                  <a:pt x="4247904" y="4481"/>
                  <a:pt x="4443347" y="0"/>
                </a:cubicBezTo>
                <a:cubicBezTo>
                  <a:pt x="4638790" y="-4481"/>
                  <a:pt x="4941069" y="12526"/>
                  <a:pt x="5248048" y="0"/>
                </a:cubicBezTo>
                <a:cubicBezTo>
                  <a:pt x="5555027" y="-12526"/>
                  <a:pt x="5552828" y="48977"/>
                  <a:pt x="5831164" y="0"/>
                </a:cubicBezTo>
                <a:cubicBezTo>
                  <a:pt x="6109500" y="-48977"/>
                  <a:pt x="6467908" y="41375"/>
                  <a:pt x="6635865" y="0"/>
                </a:cubicBezTo>
                <a:cubicBezTo>
                  <a:pt x="6803822" y="-41375"/>
                  <a:pt x="6957591" y="9492"/>
                  <a:pt x="7108189" y="0"/>
                </a:cubicBezTo>
                <a:cubicBezTo>
                  <a:pt x="7258787" y="-9492"/>
                  <a:pt x="7352560" y="19266"/>
                  <a:pt x="7580513" y="0"/>
                </a:cubicBezTo>
                <a:cubicBezTo>
                  <a:pt x="7808466" y="-19266"/>
                  <a:pt x="7970731" y="74832"/>
                  <a:pt x="8274422" y="0"/>
                </a:cubicBezTo>
                <a:cubicBezTo>
                  <a:pt x="8578113" y="-74832"/>
                  <a:pt x="8618559" y="1506"/>
                  <a:pt x="8746746" y="0"/>
                </a:cubicBezTo>
                <a:cubicBezTo>
                  <a:pt x="8874933" y="-1506"/>
                  <a:pt x="9354651" y="86679"/>
                  <a:pt x="9551447" y="0"/>
                </a:cubicBezTo>
                <a:cubicBezTo>
                  <a:pt x="9748243" y="-86679"/>
                  <a:pt x="10061213" y="28004"/>
                  <a:pt x="10356148" y="0"/>
                </a:cubicBezTo>
                <a:cubicBezTo>
                  <a:pt x="10651083" y="-28004"/>
                  <a:pt x="10855331" y="69259"/>
                  <a:pt x="11079212" y="0"/>
                </a:cubicBezTo>
                <a:cubicBezTo>
                  <a:pt x="11099476" y="206247"/>
                  <a:pt x="11038551" y="285462"/>
                  <a:pt x="11079212" y="461665"/>
                </a:cubicBezTo>
                <a:cubicBezTo>
                  <a:pt x="10974960" y="489497"/>
                  <a:pt x="10902304" y="456947"/>
                  <a:pt x="10828472" y="461665"/>
                </a:cubicBezTo>
                <a:cubicBezTo>
                  <a:pt x="10754640" y="466383"/>
                  <a:pt x="10402638" y="424610"/>
                  <a:pt x="10023771" y="461665"/>
                </a:cubicBezTo>
                <a:cubicBezTo>
                  <a:pt x="9644904" y="498720"/>
                  <a:pt x="9616928" y="408900"/>
                  <a:pt x="9440655" y="461665"/>
                </a:cubicBezTo>
                <a:cubicBezTo>
                  <a:pt x="9264382" y="514430"/>
                  <a:pt x="9222693" y="447434"/>
                  <a:pt x="9079123" y="461665"/>
                </a:cubicBezTo>
                <a:cubicBezTo>
                  <a:pt x="8935553" y="475896"/>
                  <a:pt x="8631984" y="426624"/>
                  <a:pt x="8496006" y="461665"/>
                </a:cubicBezTo>
                <a:cubicBezTo>
                  <a:pt x="8360028" y="496706"/>
                  <a:pt x="8354389" y="438320"/>
                  <a:pt x="8245266" y="461665"/>
                </a:cubicBezTo>
                <a:cubicBezTo>
                  <a:pt x="8136143" y="485010"/>
                  <a:pt x="8105149" y="443745"/>
                  <a:pt x="7994526" y="461665"/>
                </a:cubicBezTo>
                <a:cubicBezTo>
                  <a:pt x="7883903" y="479585"/>
                  <a:pt x="7615395" y="440095"/>
                  <a:pt x="7411410" y="461665"/>
                </a:cubicBezTo>
                <a:cubicBezTo>
                  <a:pt x="7207425" y="483235"/>
                  <a:pt x="7214170" y="422059"/>
                  <a:pt x="7049878" y="461665"/>
                </a:cubicBezTo>
                <a:cubicBezTo>
                  <a:pt x="6885586" y="501271"/>
                  <a:pt x="6596240" y="381652"/>
                  <a:pt x="6355969" y="461665"/>
                </a:cubicBezTo>
                <a:cubicBezTo>
                  <a:pt x="6115698" y="541678"/>
                  <a:pt x="6156936" y="439485"/>
                  <a:pt x="5994437" y="461665"/>
                </a:cubicBezTo>
                <a:cubicBezTo>
                  <a:pt x="5831938" y="483845"/>
                  <a:pt x="5478941" y="459942"/>
                  <a:pt x="5300528" y="461665"/>
                </a:cubicBezTo>
                <a:cubicBezTo>
                  <a:pt x="5122115" y="463388"/>
                  <a:pt x="5105405" y="444200"/>
                  <a:pt x="5049788" y="461665"/>
                </a:cubicBezTo>
                <a:cubicBezTo>
                  <a:pt x="4994171" y="479130"/>
                  <a:pt x="4660798" y="459500"/>
                  <a:pt x="4355880" y="461665"/>
                </a:cubicBezTo>
                <a:cubicBezTo>
                  <a:pt x="4050962" y="463830"/>
                  <a:pt x="4168092" y="447520"/>
                  <a:pt x="3994347" y="461665"/>
                </a:cubicBezTo>
                <a:cubicBezTo>
                  <a:pt x="3820602" y="475810"/>
                  <a:pt x="3804884" y="461144"/>
                  <a:pt x="3743607" y="461665"/>
                </a:cubicBezTo>
                <a:cubicBezTo>
                  <a:pt x="3682330" y="462186"/>
                  <a:pt x="3494162" y="428336"/>
                  <a:pt x="3382075" y="461665"/>
                </a:cubicBezTo>
                <a:cubicBezTo>
                  <a:pt x="3269988" y="494994"/>
                  <a:pt x="2926170" y="436513"/>
                  <a:pt x="2688167" y="461665"/>
                </a:cubicBezTo>
                <a:cubicBezTo>
                  <a:pt x="2450164" y="486817"/>
                  <a:pt x="2456687" y="442534"/>
                  <a:pt x="2326635" y="461665"/>
                </a:cubicBezTo>
                <a:cubicBezTo>
                  <a:pt x="2196583" y="480796"/>
                  <a:pt x="2194717" y="436660"/>
                  <a:pt x="2075894" y="461665"/>
                </a:cubicBezTo>
                <a:cubicBezTo>
                  <a:pt x="1957071" y="486670"/>
                  <a:pt x="1860449" y="440184"/>
                  <a:pt x="1714362" y="461665"/>
                </a:cubicBezTo>
                <a:cubicBezTo>
                  <a:pt x="1568275" y="483146"/>
                  <a:pt x="1457692" y="447418"/>
                  <a:pt x="1242038" y="461665"/>
                </a:cubicBezTo>
                <a:cubicBezTo>
                  <a:pt x="1026384" y="475912"/>
                  <a:pt x="857625" y="394543"/>
                  <a:pt x="658922" y="461665"/>
                </a:cubicBezTo>
                <a:cubicBezTo>
                  <a:pt x="460219" y="528787"/>
                  <a:pt x="226644" y="394878"/>
                  <a:pt x="0" y="461665"/>
                </a:cubicBezTo>
                <a:cubicBezTo>
                  <a:pt x="-14445" y="369300"/>
                  <a:pt x="52742" y="208620"/>
                  <a:pt x="0" y="0"/>
                </a:cubicBezTo>
                <a:close/>
              </a:path>
            </a:pathLst>
          </a:custGeom>
          <a:solidFill>
            <a:schemeClr val="bg1">
              <a:lumMod val="85000"/>
            </a:schemeClr>
          </a:solid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hu-HU" sz="2400" dirty="0"/>
              <a:t>Ez a technológia korábban nem létező társadalmi kérdéseket vetett fel.</a:t>
            </a:r>
          </a:p>
        </p:txBody>
      </p:sp>
    </p:spTree>
    <p:extLst>
      <p:ext uri="{BB962C8B-B14F-4D97-AF65-F5344CB8AC3E}">
        <p14:creationId xmlns:p14="http://schemas.microsoft.com/office/powerpoint/2010/main" val="178959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a:extLst>
              <a:ext uri="{FF2B5EF4-FFF2-40B4-BE49-F238E27FC236}">
                <a16:creationId xmlns:a16="http://schemas.microsoft.com/office/drawing/2014/main" id="{C508C658-B53D-C640-ACB3-E9078760AD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6012" y="3597845"/>
            <a:ext cx="10519975" cy="32152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6FF2809-F526-474B-A63F-4F48765C5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5585"/>
            <a:ext cx="45085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E2A5039-7D86-544F-BCB1-8BCB7AECEB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6994" y="654685"/>
            <a:ext cx="37719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9A1394-3756-F94D-A499-74E05F7433EB}"/>
              </a:ext>
            </a:extLst>
          </p:cNvPr>
          <p:cNvSpPr txBox="1"/>
          <p:nvPr/>
        </p:nvSpPr>
        <p:spPr>
          <a:xfrm>
            <a:off x="507539" y="4047744"/>
            <a:ext cx="595035" cy="584775"/>
          </a:xfrm>
          <a:prstGeom prst="rect">
            <a:avLst/>
          </a:prstGeom>
          <a:noFill/>
        </p:spPr>
        <p:txBody>
          <a:bodyPr wrap="none" rtlCol="0">
            <a:spAutoFit/>
          </a:bodyPr>
          <a:lstStyle/>
          <a:p>
            <a:r>
              <a:rPr lang="hu-HU" sz="3200" dirty="0"/>
              <a:t>✅</a:t>
            </a:r>
          </a:p>
        </p:txBody>
      </p:sp>
      <p:sp>
        <p:nvSpPr>
          <p:cNvPr id="11" name="TextBox 10">
            <a:extLst>
              <a:ext uri="{FF2B5EF4-FFF2-40B4-BE49-F238E27FC236}">
                <a16:creationId xmlns:a16="http://schemas.microsoft.com/office/drawing/2014/main" id="{3EF04C8D-2C4C-DD46-B6BB-BF281E2E0DA0}"/>
              </a:ext>
            </a:extLst>
          </p:cNvPr>
          <p:cNvSpPr txBox="1"/>
          <p:nvPr/>
        </p:nvSpPr>
        <p:spPr>
          <a:xfrm>
            <a:off x="507538" y="4913088"/>
            <a:ext cx="595035" cy="584775"/>
          </a:xfrm>
          <a:prstGeom prst="rect">
            <a:avLst/>
          </a:prstGeom>
          <a:noFill/>
        </p:spPr>
        <p:txBody>
          <a:bodyPr wrap="none" rtlCol="0">
            <a:spAutoFit/>
          </a:bodyPr>
          <a:lstStyle/>
          <a:p>
            <a:r>
              <a:rPr lang="hu-HU" sz="3200" dirty="0"/>
              <a:t>✅</a:t>
            </a:r>
          </a:p>
        </p:txBody>
      </p:sp>
      <p:sp>
        <p:nvSpPr>
          <p:cNvPr id="12" name="TextBox 11">
            <a:extLst>
              <a:ext uri="{FF2B5EF4-FFF2-40B4-BE49-F238E27FC236}">
                <a16:creationId xmlns:a16="http://schemas.microsoft.com/office/drawing/2014/main" id="{DD0E76B1-DCD7-7A4F-A1A7-B4193507BC5D}"/>
              </a:ext>
            </a:extLst>
          </p:cNvPr>
          <p:cNvSpPr txBox="1"/>
          <p:nvPr/>
        </p:nvSpPr>
        <p:spPr>
          <a:xfrm>
            <a:off x="507538" y="5778432"/>
            <a:ext cx="595035" cy="584775"/>
          </a:xfrm>
          <a:prstGeom prst="rect">
            <a:avLst/>
          </a:prstGeom>
          <a:noFill/>
        </p:spPr>
        <p:txBody>
          <a:bodyPr wrap="none" rtlCol="0">
            <a:spAutoFit/>
          </a:bodyPr>
          <a:lstStyle/>
          <a:p>
            <a:r>
              <a:rPr lang="hu-HU" sz="3200" dirty="0"/>
              <a:t>❓</a:t>
            </a:r>
          </a:p>
        </p:txBody>
      </p:sp>
    </p:spTree>
    <p:extLst>
      <p:ext uri="{BB962C8B-B14F-4D97-AF65-F5344CB8AC3E}">
        <p14:creationId xmlns:p14="http://schemas.microsoft.com/office/powerpoint/2010/main" val="62424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67268" y="185960"/>
            <a:ext cx="10950498" cy="646331"/>
          </a:xfrm>
          <a:prstGeom prst="rect">
            <a:avLst/>
          </a:prstGeom>
          <a:noFill/>
        </p:spPr>
        <p:txBody>
          <a:bodyPr wrap="square" rtlCol="0">
            <a:spAutoFit/>
          </a:bodyPr>
          <a:lstStyle/>
          <a:p>
            <a:r>
              <a:rPr lang="hu-HU" sz="3600" dirty="0"/>
              <a:t>A blockchain születése</a:t>
            </a:r>
          </a:p>
        </p:txBody>
      </p:sp>
      <p:sp>
        <p:nvSpPr>
          <p:cNvPr id="3" name="Dia számának helye 2"/>
          <p:cNvSpPr>
            <a:spLocks noGrp="1"/>
          </p:cNvSpPr>
          <p:nvPr>
            <p:ph type="sldNum" sz="quarter" idx="12"/>
          </p:nvPr>
        </p:nvSpPr>
        <p:spPr/>
        <p:txBody>
          <a:bodyPr/>
          <a:lstStyle/>
          <a:p>
            <a:fld id="{7C41E7FA-F4ED-D847-A0D1-553DA4797C2E}" type="slidenum">
              <a:rPr lang="hu-HU" smtClean="0"/>
              <a:t>4</a:t>
            </a:fld>
            <a:r>
              <a:rPr lang="hu-HU" dirty="0"/>
              <a:t> / 30</a:t>
            </a:r>
          </a:p>
        </p:txBody>
      </p:sp>
      <p:grpSp>
        <p:nvGrpSpPr>
          <p:cNvPr id="46" name="Csoportba foglalás 45"/>
          <p:cNvGrpSpPr/>
          <p:nvPr/>
        </p:nvGrpSpPr>
        <p:grpSpPr>
          <a:xfrm rot="20000661">
            <a:off x="1897278" y="3326519"/>
            <a:ext cx="8702242" cy="800531"/>
            <a:chOff x="1636574" y="5319853"/>
            <a:chExt cx="6170116" cy="525958"/>
          </a:xfrm>
          <a:noFill/>
        </p:grpSpPr>
        <p:sp>
          <p:nvSpPr>
            <p:cNvPr id="47" name="Szabadkézi sokszög 46"/>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Szabadkézi sokszög 47"/>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abadkézi sokszög 48"/>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abadkézi sokszög 4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Szabadkézi sokszög 50"/>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abadkézi sokszög 51"/>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abadkézi sokszög 52"/>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Szabadkézi sokszög 53"/>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5" name="Kép 4"/>
          <p:cNvPicPr>
            <a:picLocks noChangeAspect="1"/>
          </p:cNvPicPr>
          <p:nvPr/>
        </p:nvPicPr>
        <p:blipFill>
          <a:blip r:embed="rId3">
            <a:extLst>
              <a:ext uri="{BEBA8EAE-BF5A-486C-A8C5-ECC9F3942E4B}">
                <a14:imgProps xmlns:a14="http://schemas.microsoft.com/office/drawing/2010/main">
                  <a14:imgLayer r:embed="rId4">
                    <a14:imgEffect>
                      <a14:backgroundRemoval t="667" b="100000" l="7750" r="90000">
                        <a14:foregroundMark x1="11500" y1="94333" x2="14000" y2="99333"/>
                        <a14:foregroundMark x1="23000" y1="25667" x2="19250" y2="29667"/>
                        <a14:foregroundMark x1="25500" y1="64000" x2="25500" y2="64000"/>
                        <a14:foregroundMark x1="28000" y1="63333" x2="31000" y2="64333"/>
                        <a14:foregroundMark x1="21250" y1="54333" x2="21250" y2="54333"/>
                        <a14:foregroundMark x1="27250" y1="59333" x2="27250" y2="59333"/>
                        <a14:foregroundMark x1="26250" y1="58000" x2="26250" y2="58000"/>
                        <a14:foregroundMark x1="62750" y1="38000" x2="62750" y2="38000"/>
                        <a14:foregroundMark x1="61500" y1="36667" x2="61500" y2="36667"/>
                        <a14:foregroundMark x1="63750" y1="39667" x2="64750" y2="42333"/>
                        <a14:foregroundMark x1="29500" y1="24667" x2="26000" y2="25333"/>
                        <a14:foregroundMark x1="24750" y1="25333" x2="24750" y2="25333"/>
                        <a14:foregroundMark x1="30750" y1="24333" x2="30750" y2="24333"/>
                        <a14:foregroundMark x1="59750" y1="35000" x2="59750" y2="35000"/>
                        <a14:backgroundMark x1="21750" y1="24667" x2="23750" y2="24333"/>
                        <a14:backgroundMark x1="13250" y1="63667" x2="6000" y2="57000"/>
                      </a14:backgroundRemoval>
                    </a14:imgEffect>
                  </a14:imgLayer>
                </a14:imgProps>
              </a:ext>
            </a:extLst>
          </a:blip>
          <a:stretch>
            <a:fillRect/>
          </a:stretch>
        </p:blipFill>
        <p:spPr>
          <a:xfrm>
            <a:off x="82862" y="4651272"/>
            <a:ext cx="2924413" cy="2193310"/>
          </a:xfrm>
          <a:prstGeom prst="rect">
            <a:avLst/>
          </a:prstGeom>
        </p:spPr>
      </p:pic>
      <p:pic>
        <p:nvPicPr>
          <p:cNvPr id="6" name="Kép 5"/>
          <p:cNvPicPr>
            <a:picLocks noChangeAspect="1"/>
          </p:cNvPicPr>
          <p:nvPr/>
        </p:nvPicPr>
        <p:blipFill>
          <a:blip r:embed="rId5">
            <a:extLst>
              <a:ext uri="{BEBA8EAE-BF5A-486C-A8C5-ECC9F3942E4B}">
                <a14:imgProps xmlns:a14="http://schemas.microsoft.com/office/drawing/2010/main">
                  <a14:imgLayer r:embed="rId6">
                    <a14:imgEffect>
                      <a14:artisticCement/>
                    </a14:imgEffect>
                  </a14:imgLayer>
                </a14:imgProps>
              </a:ext>
            </a:extLst>
          </a:blip>
          <a:stretch>
            <a:fillRect/>
          </a:stretch>
        </p:blipFill>
        <p:spPr>
          <a:xfrm>
            <a:off x="2406112" y="2633308"/>
            <a:ext cx="2538405" cy="2538405"/>
          </a:xfrm>
          <a:prstGeom prst="rect">
            <a:avLst/>
          </a:prstGeom>
        </p:spPr>
      </p:pic>
      <p:pic>
        <p:nvPicPr>
          <p:cNvPr id="7" name="Kép 6"/>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5592841" y="842716"/>
            <a:ext cx="3169241" cy="3169241"/>
          </a:xfrm>
          <a:prstGeom prst="rect">
            <a:avLst/>
          </a:prstGeom>
        </p:spPr>
      </p:pic>
      <p:pic>
        <p:nvPicPr>
          <p:cNvPr id="10" name="Kép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76116" y="145009"/>
            <a:ext cx="2311169" cy="3200080"/>
          </a:xfrm>
          <a:prstGeom prst="rect">
            <a:avLst/>
          </a:prstGeom>
          <a:ln>
            <a:noFill/>
          </a:ln>
          <a:effectLst>
            <a:outerShdw blurRad="190500" algn="tl" rotWithShape="0">
              <a:srgbClr val="000000">
                <a:alpha val="70000"/>
              </a:srgbClr>
            </a:outerShdw>
          </a:effectLst>
        </p:spPr>
      </p:pic>
      <p:sp>
        <p:nvSpPr>
          <p:cNvPr id="12" name="Szabadkézi sokszög 11"/>
          <p:cNvSpPr/>
          <p:nvPr/>
        </p:nvSpPr>
        <p:spPr>
          <a:xfrm>
            <a:off x="86497" y="1179623"/>
            <a:ext cx="11924271" cy="4677480"/>
          </a:xfrm>
          <a:custGeom>
            <a:avLst/>
            <a:gdLst>
              <a:gd name="connsiteX0" fmla="*/ 0 w 11924271"/>
              <a:gd name="connsiteY0" fmla="*/ 80766 h 4677480"/>
              <a:gd name="connsiteX1" fmla="*/ 3805881 w 11924271"/>
              <a:gd name="connsiteY1" fmla="*/ 476182 h 4677480"/>
              <a:gd name="connsiteX2" fmla="*/ 6882714 w 11924271"/>
              <a:gd name="connsiteY2" fmla="*/ 3713653 h 4677480"/>
              <a:gd name="connsiteX3" fmla="*/ 11924271 w 11924271"/>
              <a:gd name="connsiteY3" fmla="*/ 4677480 h 4677480"/>
            </a:gdLst>
            <a:ahLst/>
            <a:cxnLst>
              <a:cxn ang="0">
                <a:pos x="connsiteX0" y="connsiteY0"/>
              </a:cxn>
              <a:cxn ang="0">
                <a:pos x="connsiteX1" y="connsiteY1"/>
              </a:cxn>
              <a:cxn ang="0">
                <a:pos x="connsiteX2" y="connsiteY2"/>
              </a:cxn>
              <a:cxn ang="0">
                <a:pos x="connsiteX3" y="connsiteY3"/>
              </a:cxn>
            </a:cxnLst>
            <a:rect l="l" t="t" r="r" b="b"/>
            <a:pathLst>
              <a:path w="11924271" h="4677480">
                <a:moveTo>
                  <a:pt x="0" y="80766"/>
                </a:moveTo>
                <a:cubicBezTo>
                  <a:pt x="1329381" y="-24267"/>
                  <a:pt x="2658762" y="-129299"/>
                  <a:pt x="3805881" y="476182"/>
                </a:cubicBezTo>
                <a:cubicBezTo>
                  <a:pt x="4953000" y="1081663"/>
                  <a:pt x="5529649" y="3013437"/>
                  <a:pt x="6882714" y="3713653"/>
                </a:cubicBezTo>
                <a:cubicBezTo>
                  <a:pt x="8235779" y="4413869"/>
                  <a:pt x="11924271" y="4677480"/>
                  <a:pt x="11924271" y="4677480"/>
                </a:cubicBezTo>
              </a:path>
            </a:pathLst>
          </a:custGeom>
          <a:noFill/>
          <a:ln w="635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Jobbra mutató nyíl 43"/>
          <p:cNvSpPr/>
          <p:nvPr/>
        </p:nvSpPr>
        <p:spPr>
          <a:xfrm rot="19693773">
            <a:off x="1750858" y="4593926"/>
            <a:ext cx="1020745" cy="550577"/>
          </a:xfrm>
          <a:prstGeom prst="rightArrow">
            <a:avLst/>
          </a:prstGeom>
          <a:solidFill>
            <a:srgbClr val="D4C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Jobbra mutató nyíl 75"/>
          <p:cNvSpPr/>
          <p:nvPr/>
        </p:nvSpPr>
        <p:spPr>
          <a:xfrm rot="20149534">
            <a:off x="4842624" y="3012880"/>
            <a:ext cx="1020745" cy="550577"/>
          </a:xfrm>
          <a:prstGeom prst="rightArrow">
            <a:avLst/>
          </a:prstGeom>
          <a:solidFill>
            <a:srgbClr val="D4C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Jobbra mutató nyíl 76"/>
          <p:cNvSpPr/>
          <p:nvPr/>
        </p:nvSpPr>
        <p:spPr>
          <a:xfrm rot="20664124">
            <a:off x="8364492" y="1583938"/>
            <a:ext cx="1020745" cy="550577"/>
          </a:xfrm>
          <a:prstGeom prst="rightArrow">
            <a:avLst/>
          </a:prstGeom>
          <a:solidFill>
            <a:srgbClr val="D4C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p:cNvSpPr txBox="1"/>
          <p:nvPr/>
        </p:nvSpPr>
        <p:spPr>
          <a:xfrm>
            <a:off x="1615673" y="6368943"/>
            <a:ext cx="4193264" cy="461665"/>
          </a:xfrm>
          <a:prstGeom prst="rect">
            <a:avLst/>
          </a:prstGeom>
          <a:noFill/>
        </p:spPr>
        <p:txBody>
          <a:bodyPr wrap="none" rtlCol="0">
            <a:spAutoFit/>
          </a:bodyPr>
          <a:lstStyle/>
          <a:p>
            <a:r>
              <a:rPr lang="hu-HU" sz="2400" dirty="0"/>
              <a:t>A pénzérme hordozza az értéket</a:t>
            </a:r>
          </a:p>
        </p:txBody>
      </p:sp>
      <p:sp>
        <p:nvSpPr>
          <p:cNvPr id="78" name="Szövegdoboz 77"/>
          <p:cNvSpPr txBox="1"/>
          <p:nvPr/>
        </p:nvSpPr>
        <p:spPr>
          <a:xfrm rot="20263791">
            <a:off x="3419862" y="4863966"/>
            <a:ext cx="2892141" cy="830997"/>
          </a:xfrm>
          <a:prstGeom prst="rect">
            <a:avLst/>
          </a:prstGeom>
          <a:noFill/>
        </p:spPr>
        <p:txBody>
          <a:bodyPr wrap="square" rtlCol="0">
            <a:spAutoFit/>
          </a:bodyPr>
          <a:lstStyle/>
          <a:p>
            <a:r>
              <a:rPr lang="hu-HU" sz="2400" dirty="0"/>
              <a:t>A bankjegy </a:t>
            </a:r>
            <a:r>
              <a:rPr lang="hu-HU" sz="2400" dirty="0" err="1"/>
              <a:t>reprezen</a:t>
            </a:r>
            <a:r>
              <a:rPr lang="hu-HU" sz="2400" dirty="0"/>
              <a:t>-tálja az értéket</a:t>
            </a:r>
          </a:p>
        </p:txBody>
      </p:sp>
      <p:sp>
        <p:nvSpPr>
          <p:cNvPr id="79" name="Szövegdoboz 78"/>
          <p:cNvSpPr txBox="1"/>
          <p:nvPr/>
        </p:nvSpPr>
        <p:spPr>
          <a:xfrm rot="20586473">
            <a:off x="6432650" y="3071571"/>
            <a:ext cx="3310363" cy="1200329"/>
          </a:xfrm>
          <a:prstGeom prst="rect">
            <a:avLst/>
          </a:prstGeom>
          <a:noFill/>
        </p:spPr>
        <p:txBody>
          <a:bodyPr wrap="square" rtlCol="0">
            <a:spAutoFit/>
          </a:bodyPr>
          <a:lstStyle/>
          <a:p>
            <a:r>
              <a:rPr lang="hu-HU" sz="2400" dirty="0"/>
              <a:t>Egy felügyelt banki rend-szerben elektronikus jel reprezentálja a pénzt.</a:t>
            </a:r>
          </a:p>
        </p:txBody>
      </p:sp>
      <p:sp>
        <p:nvSpPr>
          <p:cNvPr id="80" name="Szövegdoboz 79"/>
          <p:cNvSpPr txBox="1"/>
          <p:nvPr/>
        </p:nvSpPr>
        <p:spPr>
          <a:xfrm>
            <a:off x="6105093" y="110048"/>
            <a:ext cx="3935013" cy="1200329"/>
          </a:xfrm>
          <a:prstGeom prst="rect">
            <a:avLst/>
          </a:prstGeom>
          <a:noFill/>
        </p:spPr>
        <p:txBody>
          <a:bodyPr wrap="square" rtlCol="0">
            <a:spAutoFit/>
          </a:bodyPr>
          <a:lstStyle/>
          <a:p>
            <a:r>
              <a:rPr lang="hu-HU" sz="2400" dirty="0"/>
              <a:t>Matematikai protokoll felügyeli az elektronikus jelben reprezentált értéket</a:t>
            </a:r>
          </a:p>
        </p:txBody>
      </p:sp>
      <p:grpSp>
        <p:nvGrpSpPr>
          <p:cNvPr id="16" name="Csoportba foglalás 15"/>
          <p:cNvGrpSpPr/>
          <p:nvPr/>
        </p:nvGrpSpPr>
        <p:grpSpPr>
          <a:xfrm>
            <a:off x="-48489" y="1456844"/>
            <a:ext cx="493332" cy="3419282"/>
            <a:chOff x="-48489" y="1456844"/>
            <a:chExt cx="493332" cy="3419282"/>
          </a:xfrm>
        </p:grpSpPr>
        <p:cxnSp>
          <p:nvCxnSpPr>
            <p:cNvPr id="15" name="Egyenes összekötő nyíllal 14"/>
            <p:cNvCxnSpPr/>
            <p:nvPr/>
          </p:nvCxnSpPr>
          <p:spPr>
            <a:xfrm flipH="1" flipV="1">
              <a:off x="444843" y="1456844"/>
              <a:ext cx="0" cy="3419282"/>
            </a:xfrm>
            <a:prstGeom prst="straightConnector1">
              <a:avLst/>
            </a:prstGeom>
            <a:ln w="508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
          <p:nvSpPr>
            <p:cNvPr id="81" name="Szövegdoboz 80"/>
            <p:cNvSpPr txBox="1"/>
            <p:nvPr/>
          </p:nvSpPr>
          <p:spPr>
            <a:xfrm rot="16200000">
              <a:off x="-1208326" y="2924402"/>
              <a:ext cx="2781339" cy="461665"/>
            </a:xfrm>
            <a:prstGeom prst="rect">
              <a:avLst/>
            </a:prstGeom>
            <a:noFill/>
          </p:spPr>
          <p:txBody>
            <a:bodyPr wrap="none" rtlCol="0">
              <a:spAutoFit/>
            </a:bodyPr>
            <a:lstStyle/>
            <a:p>
              <a:r>
                <a:rPr lang="hu-HU" sz="2400" dirty="0">
                  <a:solidFill>
                    <a:srgbClr val="0432FF"/>
                  </a:solidFill>
                </a:rPr>
                <a:t>Absztrakciós fejlődés</a:t>
              </a:r>
            </a:p>
          </p:txBody>
        </p:sp>
      </p:grpSp>
      <p:grpSp>
        <p:nvGrpSpPr>
          <p:cNvPr id="82" name="Csoportba foglalás 81"/>
          <p:cNvGrpSpPr/>
          <p:nvPr/>
        </p:nvGrpSpPr>
        <p:grpSpPr>
          <a:xfrm rot="5400000">
            <a:off x="8074628" y="4640699"/>
            <a:ext cx="505354" cy="3419282"/>
            <a:chOff x="-60511" y="1456844"/>
            <a:chExt cx="505354" cy="3419282"/>
          </a:xfrm>
        </p:grpSpPr>
        <p:cxnSp>
          <p:nvCxnSpPr>
            <p:cNvPr id="83" name="Egyenes összekötő nyíllal 82"/>
            <p:cNvCxnSpPr/>
            <p:nvPr/>
          </p:nvCxnSpPr>
          <p:spPr>
            <a:xfrm flipH="1" flipV="1">
              <a:off x="444843" y="1456844"/>
              <a:ext cx="0" cy="3419282"/>
            </a:xfrm>
            <a:prstGeom prst="straightConnector1">
              <a:avLst/>
            </a:prstGeom>
            <a:ln w="508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
          <p:nvSpPr>
            <p:cNvPr id="84" name="Szövegdoboz 83"/>
            <p:cNvSpPr txBox="1"/>
            <p:nvPr/>
          </p:nvSpPr>
          <p:spPr>
            <a:xfrm rot="16200000">
              <a:off x="-1227273" y="2881424"/>
              <a:ext cx="2795189" cy="461665"/>
            </a:xfrm>
            <a:prstGeom prst="rect">
              <a:avLst/>
            </a:prstGeom>
            <a:noFill/>
          </p:spPr>
          <p:txBody>
            <a:bodyPr wrap="none" rtlCol="0">
              <a:spAutoFit/>
            </a:bodyPr>
            <a:lstStyle/>
            <a:p>
              <a:r>
                <a:rPr lang="hu-HU" sz="2400">
                  <a:solidFill>
                    <a:srgbClr val="0432FF"/>
                  </a:solidFill>
                </a:rPr>
                <a:t>Technológiai fejlődés</a:t>
              </a:r>
              <a:endParaRPr lang="hu-HU" sz="2400" dirty="0">
                <a:solidFill>
                  <a:srgbClr val="0432FF"/>
                </a:solidFill>
              </a:endParaRPr>
            </a:p>
          </p:txBody>
        </p:sp>
      </p:grpSp>
    </p:spTree>
    <p:extLst>
      <p:ext uri="{BB962C8B-B14F-4D97-AF65-F5344CB8AC3E}">
        <p14:creationId xmlns:p14="http://schemas.microsoft.com/office/powerpoint/2010/main" val="12682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67268" y="693199"/>
            <a:ext cx="11488284" cy="6124754"/>
          </a:xfrm>
          <a:prstGeom prst="rect">
            <a:avLst/>
          </a:prstGeom>
        </p:spPr>
        <p:txBody>
          <a:bodyPr wrap="square">
            <a:spAutoFit/>
          </a:bodyPr>
          <a:lstStyle/>
          <a:p>
            <a:pPr>
              <a:spcAft>
                <a:spcPts val="0"/>
              </a:spcAft>
            </a:pPr>
            <a:r>
              <a:rPr lang="hu-HU" sz="2400" dirty="0">
                <a:latin typeface="Calibri" charset="0"/>
                <a:ea typeface="Calibri" charset="0"/>
                <a:cs typeface="Times New Roman" charset="0"/>
              </a:rPr>
              <a:t>A külső tekintélytől független elektronikus pénzzel szemben ezért a következőket várták el:</a:t>
            </a:r>
          </a:p>
          <a:p>
            <a:pPr marL="342900" lvl="0" indent="-342900">
              <a:spcAft>
                <a:spcPts val="0"/>
              </a:spcAft>
              <a:buFont typeface="Symbol" charset="2"/>
              <a:buChar char=""/>
            </a:pPr>
            <a:r>
              <a:rPr lang="hu-HU" sz="2400" dirty="0">
                <a:latin typeface="Calibri" charset="0"/>
                <a:ea typeface="Calibri" charset="0"/>
                <a:cs typeface="Times New Roman" charset="0"/>
              </a:rPr>
              <a:t>tisztán a használók közötti —pénzintézet nélküli— kapcsolaton alapuljon (</a:t>
            </a:r>
            <a:r>
              <a:rPr lang="hu-HU" sz="2400" dirty="0" err="1">
                <a:latin typeface="Calibri" charset="0"/>
                <a:ea typeface="Calibri" charset="0"/>
                <a:cs typeface="Times New Roman" charset="0"/>
              </a:rPr>
              <a:t>purely</a:t>
            </a:r>
            <a:r>
              <a:rPr lang="hu-HU" sz="2400" dirty="0">
                <a:latin typeface="Calibri" charset="0"/>
                <a:ea typeface="Calibri" charset="0"/>
                <a:cs typeface="Times New Roman" charset="0"/>
              </a:rPr>
              <a:t> </a:t>
            </a:r>
            <a:r>
              <a:rPr lang="hu-HU" sz="2400" dirty="0" err="1">
                <a:latin typeface="Calibri" charset="0"/>
                <a:ea typeface="Calibri" charset="0"/>
                <a:cs typeface="Times New Roman" charset="0"/>
              </a:rPr>
              <a:t>peer-to-peer</a:t>
            </a:r>
            <a:r>
              <a:rPr lang="hu-HU" sz="2400" dirty="0">
                <a:latin typeface="Calibri" charset="0"/>
                <a:ea typeface="Calibri" charset="0"/>
                <a:cs typeface="Times New Roman" charset="0"/>
              </a:rPr>
              <a:t>),</a:t>
            </a:r>
          </a:p>
          <a:p>
            <a:pPr marL="342900" lvl="0" indent="-342900">
              <a:spcAft>
                <a:spcPts val="0"/>
              </a:spcAft>
              <a:buFont typeface="Symbol" charset="2"/>
              <a:buChar char=""/>
            </a:pPr>
            <a:endParaRPr lang="hu-HU" sz="800" dirty="0">
              <a:latin typeface="Calibri" charset="0"/>
              <a:ea typeface="Calibri" charset="0"/>
              <a:cs typeface="Times New Roman" charset="0"/>
            </a:endParaRPr>
          </a:p>
          <a:p>
            <a:pPr marL="342900" lvl="0" indent="-342900">
              <a:spcAft>
                <a:spcPts val="0"/>
              </a:spcAft>
              <a:buFont typeface="Symbol" charset="2"/>
              <a:buChar char=""/>
            </a:pPr>
            <a:r>
              <a:rPr lang="hu-HU" sz="2400" dirty="0">
                <a:latin typeface="Calibri" charset="0"/>
                <a:ea typeface="Calibri" charset="0"/>
                <a:cs typeface="Times New Roman" charset="0"/>
              </a:rPr>
              <a:t>a rendszer legyen teljesen decentralizált (mindenki egyenrangú),</a:t>
            </a:r>
          </a:p>
          <a:p>
            <a:pPr marL="342900" lvl="0" indent="-342900">
              <a:spcAft>
                <a:spcPts val="0"/>
              </a:spcAft>
              <a:buFont typeface="Symbol" charset="2"/>
              <a:buChar char=""/>
            </a:pPr>
            <a:endParaRPr lang="hu-HU" sz="800" dirty="0">
              <a:latin typeface="Calibri" charset="0"/>
              <a:ea typeface="Calibri" charset="0"/>
              <a:cs typeface="Times New Roman" charset="0"/>
            </a:endParaRPr>
          </a:p>
          <a:p>
            <a:pPr marL="342900" lvl="0" indent="-342900">
              <a:spcAft>
                <a:spcPts val="0"/>
              </a:spcAft>
              <a:buFont typeface="Symbol" charset="2"/>
              <a:buChar char=""/>
            </a:pPr>
            <a:r>
              <a:rPr lang="hu-HU" sz="2400" dirty="0">
                <a:latin typeface="Calibri" charset="0"/>
                <a:ea typeface="Calibri" charset="0"/>
                <a:cs typeface="Times New Roman" charset="0"/>
              </a:rPr>
              <a:t>az emissziót (pénzkibocsátást) a protokoll végzi; az új „e-bankjegy” első „tulajdonosságára” a rendszer működtetőinek annak arányában legyen esélye amennyi munkát a rendszer működtetésébe befektettek,</a:t>
            </a:r>
          </a:p>
          <a:p>
            <a:pPr marL="342900" lvl="0" indent="-342900">
              <a:spcAft>
                <a:spcPts val="0"/>
              </a:spcAft>
              <a:buFont typeface="Symbol" charset="2"/>
              <a:buChar char=""/>
            </a:pPr>
            <a:endParaRPr lang="hu-HU" sz="800" dirty="0">
              <a:latin typeface="Calibri" charset="0"/>
              <a:ea typeface="Calibri" charset="0"/>
              <a:cs typeface="Times New Roman" charset="0"/>
            </a:endParaRPr>
          </a:p>
          <a:p>
            <a:pPr marL="342900" lvl="0" indent="-342900">
              <a:spcAft>
                <a:spcPts val="0"/>
              </a:spcAft>
              <a:buFont typeface="Symbol" charset="2"/>
              <a:buChar char=""/>
            </a:pPr>
            <a:r>
              <a:rPr lang="hu-HU" sz="2400" dirty="0">
                <a:latin typeface="Calibri" charset="0"/>
                <a:ea typeface="Calibri" charset="0"/>
                <a:cs typeface="Times New Roman" charset="0"/>
              </a:rPr>
              <a:t>mindenki csak a saját pénzét költheti,</a:t>
            </a:r>
          </a:p>
          <a:p>
            <a:pPr marL="342900" lvl="0" indent="-342900">
              <a:spcAft>
                <a:spcPts val="0"/>
              </a:spcAft>
              <a:buFont typeface="Symbol" charset="2"/>
              <a:buChar char=""/>
            </a:pPr>
            <a:endParaRPr lang="hu-HU" sz="800" dirty="0">
              <a:latin typeface="Calibri" charset="0"/>
              <a:ea typeface="Calibri" charset="0"/>
              <a:cs typeface="Times New Roman" charset="0"/>
            </a:endParaRPr>
          </a:p>
          <a:p>
            <a:pPr marL="342900" lvl="0" indent="-342900">
              <a:spcAft>
                <a:spcPts val="0"/>
              </a:spcAft>
              <a:buFont typeface="Symbol" charset="2"/>
              <a:buChar char=""/>
            </a:pPr>
            <a:r>
              <a:rPr lang="hu-HU" sz="2400" dirty="0">
                <a:latin typeface="Calibri" charset="0"/>
                <a:ea typeface="Calibri" charset="0"/>
                <a:cs typeface="Times New Roman" charset="0"/>
              </a:rPr>
              <a:t>visszamenőleg ne lehessen tranzakciót módosítani,</a:t>
            </a:r>
          </a:p>
          <a:p>
            <a:pPr marL="342900" lvl="0" indent="-342900">
              <a:spcAft>
                <a:spcPts val="0"/>
              </a:spcAft>
              <a:buFont typeface="Symbol" charset="2"/>
              <a:buChar char=""/>
            </a:pPr>
            <a:endParaRPr lang="hu-HU" sz="800" dirty="0">
              <a:latin typeface="Calibri" charset="0"/>
              <a:ea typeface="Calibri" charset="0"/>
              <a:cs typeface="Times New Roman" charset="0"/>
            </a:endParaRPr>
          </a:p>
          <a:p>
            <a:pPr marL="342900" lvl="0" indent="-342900">
              <a:spcAft>
                <a:spcPts val="0"/>
              </a:spcAft>
              <a:buFont typeface="Symbol" charset="2"/>
              <a:buChar char=""/>
            </a:pPr>
            <a:r>
              <a:rPr lang="hu-HU" sz="2400" dirty="0">
                <a:latin typeface="Calibri" charset="0"/>
                <a:ea typeface="Calibri" charset="0"/>
                <a:cs typeface="Times New Roman" charset="0"/>
              </a:rPr>
              <a:t>ugyanannak a pénznek a dupla elköltése ne teremtsen új pénzt,</a:t>
            </a:r>
          </a:p>
          <a:p>
            <a:pPr marL="342900" lvl="0" indent="-342900">
              <a:spcAft>
                <a:spcPts val="0"/>
              </a:spcAft>
              <a:buFont typeface="Symbol" charset="2"/>
              <a:buChar char=""/>
            </a:pPr>
            <a:endParaRPr lang="hu-HU" sz="800" dirty="0">
              <a:latin typeface="Calibri" charset="0"/>
              <a:ea typeface="Calibri" charset="0"/>
              <a:cs typeface="Times New Roman" charset="0"/>
            </a:endParaRPr>
          </a:p>
          <a:p>
            <a:pPr marL="342900" lvl="0" indent="-342900">
              <a:spcAft>
                <a:spcPts val="0"/>
              </a:spcAft>
              <a:buFont typeface="Symbol" charset="2"/>
              <a:buChar char=""/>
            </a:pPr>
            <a:r>
              <a:rPr lang="hu-HU" sz="2400" dirty="0">
                <a:latin typeface="Calibri" charset="0"/>
                <a:ea typeface="Calibri" charset="0"/>
                <a:cs typeface="Times New Roman" charset="0"/>
              </a:rPr>
              <a:t>a résztvevők közötti eltérő adatok esetén a protokollt betartók jussanak konszenzusra az érvényes adattartalmat illetően,</a:t>
            </a:r>
          </a:p>
          <a:p>
            <a:pPr marL="342900" lvl="0" indent="-342900">
              <a:spcAft>
                <a:spcPts val="0"/>
              </a:spcAft>
              <a:buFont typeface="Symbol" charset="2"/>
              <a:buChar char=""/>
            </a:pPr>
            <a:endParaRPr lang="hu-HU" sz="800" dirty="0">
              <a:latin typeface="Calibri" charset="0"/>
              <a:ea typeface="Calibri" charset="0"/>
              <a:cs typeface="Times New Roman" charset="0"/>
            </a:endParaRPr>
          </a:p>
          <a:p>
            <a:pPr marL="342900" lvl="0" indent="-342900">
              <a:spcAft>
                <a:spcPts val="0"/>
              </a:spcAft>
              <a:buFont typeface="Symbol" charset="2"/>
              <a:buChar char=""/>
            </a:pPr>
            <a:r>
              <a:rPr lang="hu-HU" sz="2400" dirty="0">
                <a:latin typeface="Calibri" charset="0"/>
                <a:ea typeface="Calibri" charset="0"/>
                <a:cs typeface="Times New Roman" charset="0"/>
              </a:rPr>
              <a:t>a protokoll a kötelező, a szoftver nem (a blockchain maga a protokoll, a szoftverek valósítják meg).</a:t>
            </a:r>
            <a:endParaRPr lang="hu-HU" sz="2400" dirty="0">
              <a:effectLst/>
              <a:latin typeface="Calibri" charset="0"/>
              <a:ea typeface="Calibri" charset="0"/>
              <a:cs typeface="Times New Roman" charset="0"/>
            </a:endParaRPr>
          </a:p>
        </p:txBody>
      </p:sp>
      <p:sp>
        <p:nvSpPr>
          <p:cNvPr id="2" name="Szövegdoboz 1"/>
          <p:cNvSpPr txBox="1"/>
          <p:nvPr/>
        </p:nvSpPr>
        <p:spPr>
          <a:xfrm>
            <a:off x="167268" y="65525"/>
            <a:ext cx="10950498" cy="584775"/>
          </a:xfrm>
          <a:prstGeom prst="rect">
            <a:avLst/>
          </a:prstGeom>
          <a:noFill/>
        </p:spPr>
        <p:txBody>
          <a:bodyPr wrap="square" rtlCol="0">
            <a:spAutoFit/>
          </a:bodyPr>
          <a:lstStyle/>
          <a:p>
            <a:r>
              <a:rPr lang="hu-HU" sz="3200" dirty="0" err="1"/>
              <a:t>Kriptopénz</a:t>
            </a:r>
            <a:endParaRPr lang="hu-HU" sz="3200" dirty="0"/>
          </a:p>
        </p:txBody>
      </p:sp>
      <p:sp>
        <p:nvSpPr>
          <p:cNvPr id="3" name="Dia számának helye 2"/>
          <p:cNvSpPr>
            <a:spLocks noGrp="1"/>
          </p:cNvSpPr>
          <p:nvPr>
            <p:ph type="sldNum" sz="quarter" idx="12"/>
          </p:nvPr>
        </p:nvSpPr>
        <p:spPr/>
        <p:txBody>
          <a:bodyPr/>
          <a:lstStyle/>
          <a:p>
            <a:fld id="{7C41E7FA-F4ED-D847-A0D1-553DA4797C2E}" type="slidenum">
              <a:rPr lang="hu-HU" smtClean="0"/>
              <a:t>5</a:t>
            </a:fld>
            <a:r>
              <a:rPr lang="hu-HU" dirty="0"/>
              <a:t> / 30</a:t>
            </a:r>
          </a:p>
        </p:txBody>
      </p:sp>
      <p:grpSp>
        <p:nvGrpSpPr>
          <p:cNvPr id="46" name="Csoportba foglalás 45"/>
          <p:cNvGrpSpPr/>
          <p:nvPr/>
        </p:nvGrpSpPr>
        <p:grpSpPr>
          <a:xfrm rot="20000661">
            <a:off x="1897278" y="3326519"/>
            <a:ext cx="8702242" cy="800531"/>
            <a:chOff x="1636574" y="5319853"/>
            <a:chExt cx="6170116" cy="525958"/>
          </a:xfrm>
          <a:noFill/>
        </p:grpSpPr>
        <p:sp>
          <p:nvSpPr>
            <p:cNvPr id="47" name="Szabadkézi sokszög 46"/>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Szabadkézi sokszög 47"/>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abadkézi sokszög 48"/>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abadkézi sokszög 4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Szabadkézi sokszög 50"/>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abadkézi sokszög 51"/>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abadkézi sokszög 52"/>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Szabadkézi sokszög 53"/>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Tree>
    <p:extLst>
      <p:ext uri="{BB962C8B-B14F-4D97-AF65-F5344CB8AC3E}">
        <p14:creationId xmlns:p14="http://schemas.microsoft.com/office/powerpoint/2010/main" val="31140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03254" y="120731"/>
            <a:ext cx="10950498" cy="584775"/>
          </a:xfrm>
          <a:prstGeom prst="rect">
            <a:avLst/>
          </a:prstGeom>
          <a:noFill/>
        </p:spPr>
        <p:txBody>
          <a:bodyPr wrap="square" rtlCol="0">
            <a:spAutoFit/>
          </a:bodyPr>
          <a:lstStyle/>
          <a:p>
            <a:r>
              <a:rPr lang="hu-HU" sz="3200" dirty="0"/>
              <a:t>Egyszerű </a:t>
            </a:r>
            <a:r>
              <a:rPr lang="hu-HU" sz="3200" dirty="0" err="1"/>
              <a:t>kriptopénz</a:t>
            </a:r>
            <a:r>
              <a:rPr lang="hu-HU" sz="3200" dirty="0"/>
              <a:t> előállítása (aláírt váltó-szerű modell)</a:t>
            </a:r>
          </a:p>
        </p:txBody>
      </p:sp>
      <p:sp>
        <p:nvSpPr>
          <p:cNvPr id="3" name="Dia számának helye 2"/>
          <p:cNvSpPr>
            <a:spLocks noGrp="1"/>
          </p:cNvSpPr>
          <p:nvPr>
            <p:ph type="sldNum" sz="quarter" idx="12"/>
          </p:nvPr>
        </p:nvSpPr>
        <p:spPr/>
        <p:txBody>
          <a:bodyPr/>
          <a:lstStyle/>
          <a:p>
            <a:fld id="{7C41E7FA-F4ED-D847-A0D1-553DA4797C2E}" type="slidenum">
              <a:rPr lang="hu-HU" smtClean="0"/>
              <a:t>6</a:t>
            </a:fld>
            <a:r>
              <a:rPr lang="hu-HU" dirty="0"/>
              <a:t> / 30</a:t>
            </a:r>
          </a:p>
        </p:txBody>
      </p:sp>
      <p:grpSp>
        <p:nvGrpSpPr>
          <p:cNvPr id="46" name="Csoportba foglalás 45"/>
          <p:cNvGrpSpPr/>
          <p:nvPr/>
        </p:nvGrpSpPr>
        <p:grpSpPr>
          <a:xfrm rot="20000661">
            <a:off x="1897278" y="3326519"/>
            <a:ext cx="8702242" cy="800531"/>
            <a:chOff x="1636574" y="5319853"/>
            <a:chExt cx="6170116" cy="525958"/>
          </a:xfrm>
          <a:noFill/>
        </p:grpSpPr>
        <p:sp>
          <p:nvSpPr>
            <p:cNvPr id="47" name="Szabadkézi sokszög 46"/>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Szabadkézi sokszög 47"/>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abadkézi sokszög 48"/>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abadkézi sokszög 4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Szabadkézi sokszög 50"/>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abadkézi sokszög 51"/>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abadkézi sokszög 52"/>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Szabadkézi sokszög 53"/>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5" name="Kép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2629" y="806450"/>
            <a:ext cx="2078341" cy="1907455"/>
          </a:xfrm>
          <a:prstGeom prst="rect">
            <a:avLst/>
          </a:prstGeom>
        </p:spPr>
      </p:pic>
      <p:sp>
        <p:nvSpPr>
          <p:cNvPr id="8" name="Téglalap 7"/>
          <p:cNvSpPr/>
          <p:nvPr/>
        </p:nvSpPr>
        <p:spPr>
          <a:xfrm>
            <a:off x="5208788" y="685343"/>
            <a:ext cx="60960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bankjegyNo874191.txt: Ez a 874191 sorszámú elektronikus bankjegy 100 egység értékű.</a:t>
            </a:r>
            <a:endParaRPr lang="hu-HU" dirty="0">
              <a:solidFill>
                <a:srgbClr val="000000"/>
              </a:solidFill>
              <a:effectLst/>
              <a:latin typeface="Menlo" charset="0"/>
            </a:endParaRPr>
          </a:p>
        </p:txBody>
      </p:sp>
      <p:sp>
        <p:nvSpPr>
          <p:cNvPr id="9" name="Téglalap 8"/>
          <p:cNvSpPr/>
          <p:nvPr/>
        </p:nvSpPr>
        <p:spPr>
          <a:xfrm>
            <a:off x="5208788" y="1437477"/>
            <a:ext cx="6096000" cy="120032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dirty="0" err="1">
                <a:solidFill>
                  <a:srgbClr val="000000"/>
                </a:solidFill>
                <a:latin typeface="Menlo" charset="0"/>
              </a:rPr>
              <a:t>gpg</a:t>
            </a:r>
            <a:r>
              <a:rPr lang="en-US" dirty="0">
                <a:solidFill>
                  <a:srgbClr val="000000"/>
                </a:solidFill>
                <a:latin typeface="Menlo" charset="0"/>
              </a:rPr>
              <a:t> --</a:t>
            </a:r>
            <a:r>
              <a:rPr lang="en-US" dirty="0" err="1">
                <a:solidFill>
                  <a:srgbClr val="000000"/>
                </a:solidFill>
                <a:latin typeface="Menlo" charset="0"/>
              </a:rPr>
              <a:t>clearsign</a:t>
            </a:r>
            <a:r>
              <a:rPr lang="en-US" dirty="0">
                <a:solidFill>
                  <a:srgbClr val="000000"/>
                </a:solidFill>
                <a:latin typeface="Menlo" charset="0"/>
              </a:rPr>
              <a:t> bankjegyNo874191.txt</a:t>
            </a:r>
          </a:p>
          <a:p>
            <a:r>
              <a:rPr lang="en-US" dirty="0" err="1">
                <a:solidFill>
                  <a:srgbClr val="000000"/>
                </a:solidFill>
                <a:latin typeface="Menlo" charset="0"/>
              </a:rPr>
              <a:t>gpg</a:t>
            </a:r>
            <a:r>
              <a:rPr lang="en-US" dirty="0">
                <a:solidFill>
                  <a:srgbClr val="000000"/>
                </a:solidFill>
                <a:latin typeface="Menlo" charset="0"/>
              </a:rPr>
              <a:t>: using "C0F37557DB1735CFA736AEC4CC748F008639301C" as default secret key for signing</a:t>
            </a:r>
            <a:endParaRPr lang="en-US" dirty="0">
              <a:solidFill>
                <a:srgbClr val="000000"/>
              </a:solidFill>
              <a:effectLst/>
              <a:latin typeface="Menlo" charset="0"/>
            </a:endParaRPr>
          </a:p>
        </p:txBody>
      </p:sp>
      <p:sp>
        <p:nvSpPr>
          <p:cNvPr id="11" name="Téglalap 10"/>
          <p:cNvSpPr/>
          <p:nvPr/>
        </p:nvSpPr>
        <p:spPr>
          <a:xfrm>
            <a:off x="5208788" y="3103253"/>
            <a:ext cx="353173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hu-HU">
                <a:solidFill>
                  <a:srgbClr val="000000"/>
                </a:solidFill>
                <a:latin typeface="Menlo" charset="0"/>
              </a:rPr>
              <a:t>bankjegyNo874191.txt.asc</a:t>
            </a:r>
            <a:endParaRPr lang="hu-HU"/>
          </a:p>
        </p:txBody>
      </p:sp>
      <p:sp>
        <p:nvSpPr>
          <p:cNvPr id="12" name="Szövegdoboz 11"/>
          <p:cNvSpPr txBox="1"/>
          <p:nvPr/>
        </p:nvSpPr>
        <p:spPr>
          <a:xfrm>
            <a:off x="5208788" y="2663481"/>
            <a:ext cx="1903213" cy="461665"/>
          </a:xfrm>
          <a:prstGeom prst="rect">
            <a:avLst/>
          </a:prstGeom>
          <a:noFill/>
        </p:spPr>
        <p:txBody>
          <a:bodyPr wrap="none" rtlCol="0">
            <a:spAutoFit/>
          </a:bodyPr>
          <a:lstStyle/>
          <a:p>
            <a:r>
              <a:rPr lang="hu-HU" sz="2400">
                <a:solidFill>
                  <a:srgbClr val="003AAE"/>
                </a:solidFill>
                <a:latin typeface="Calibri" charset="0"/>
                <a:ea typeface="Calibri" charset="0"/>
                <a:cs typeface="Calibri" charset="0"/>
              </a:rPr>
              <a:t>Az eredmény:</a:t>
            </a:r>
          </a:p>
        </p:txBody>
      </p:sp>
      <p:sp>
        <p:nvSpPr>
          <p:cNvPr id="45" name="Szövegdoboz 44"/>
          <p:cNvSpPr txBox="1"/>
          <p:nvPr/>
        </p:nvSpPr>
        <p:spPr>
          <a:xfrm>
            <a:off x="5208788" y="3544172"/>
            <a:ext cx="6434432" cy="2677656"/>
          </a:xfrm>
          <a:prstGeom prst="rect">
            <a:avLst/>
          </a:prstGeom>
          <a:noFill/>
        </p:spPr>
        <p:txBody>
          <a:bodyPr wrap="square" rtlCol="0">
            <a:spAutoFit/>
          </a:bodyPr>
          <a:lstStyle/>
          <a:p>
            <a:pPr marL="342900" indent="-342900">
              <a:buFont typeface="Arial" charset="0"/>
              <a:buChar char="•"/>
            </a:pPr>
            <a:r>
              <a:rPr lang="hu-HU" sz="2400" dirty="0">
                <a:solidFill>
                  <a:srgbClr val="003AAE"/>
                </a:solidFill>
                <a:latin typeface="Calibri" charset="0"/>
                <a:ea typeface="Calibri" charset="0"/>
                <a:cs typeface="Calibri" charset="0"/>
              </a:rPr>
              <a:t>A pénzt csak a bank tudta előállítani.</a:t>
            </a:r>
          </a:p>
          <a:p>
            <a:pPr marL="342900" indent="-342900">
              <a:buFont typeface="Arial" charset="0"/>
              <a:buChar char="•"/>
            </a:pPr>
            <a:r>
              <a:rPr lang="hu-HU" sz="2400" dirty="0">
                <a:solidFill>
                  <a:srgbClr val="003AAE"/>
                </a:solidFill>
                <a:latin typeface="Calibri" charset="0"/>
                <a:ea typeface="Calibri" charset="0"/>
                <a:cs typeface="Calibri" charset="0"/>
              </a:rPr>
              <a:t>Hitelességét a bank nyilvános kulcsával bárki ellenőrizheti.</a:t>
            </a:r>
          </a:p>
          <a:p>
            <a:pPr marL="342900" indent="-342900">
              <a:buFont typeface="Arial" charset="0"/>
              <a:buChar char="•"/>
            </a:pPr>
            <a:r>
              <a:rPr lang="hu-HU" sz="2400" dirty="0">
                <a:solidFill>
                  <a:srgbClr val="003AAE"/>
                </a:solidFill>
                <a:latin typeface="Calibri" charset="0"/>
                <a:ea typeface="Calibri" charset="0"/>
                <a:cs typeface="Calibri" charset="0"/>
              </a:rPr>
              <a:t>Másolható, ezért a bank annak a követelését ismeri el, aki először mutat be egy példányt,</a:t>
            </a:r>
          </a:p>
          <a:p>
            <a:pPr marL="342900" indent="-342900">
              <a:buFont typeface="Arial" charset="0"/>
              <a:buChar char="•"/>
            </a:pPr>
            <a:r>
              <a:rPr lang="hu-HU" sz="2400" dirty="0">
                <a:solidFill>
                  <a:srgbClr val="003AAE"/>
                </a:solidFill>
                <a:latin typeface="Calibri" charset="0"/>
                <a:ea typeface="Calibri" charset="0"/>
                <a:cs typeface="Calibri" charset="0"/>
              </a:rPr>
              <a:t>ezért bárki használhatja akinek van másolata,</a:t>
            </a:r>
          </a:p>
          <a:p>
            <a:pPr marL="342900" indent="-342900">
              <a:buFont typeface="Arial" charset="0"/>
              <a:buChar char="•"/>
            </a:pPr>
            <a:r>
              <a:rPr lang="hu-HU" sz="2400" dirty="0">
                <a:solidFill>
                  <a:srgbClr val="003AAE"/>
                </a:solidFill>
                <a:latin typeface="Calibri" charset="0"/>
                <a:ea typeface="Calibri" charset="0"/>
                <a:cs typeface="Calibri" charset="0"/>
              </a:rPr>
              <a:t>így mindig azonnal be kell váltani!</a:t>
            </a:r>
          </a:p>
        </p:txBody>
      </p:sp>
      <p:sp>
        <p:nvSpPr>
          <p:cNvPr id="44" name="Szövegdoboz 43"/>
          <p:cNvSpPr txBox="1"/>
          <p:nvPr/>
        </p:nvSpPr>
        <p:spPr>
          <a:xfrm>
            <a:off x="132355" y="-896146"/>
            <a:ext cx="4170907" cy="830997"/>
          </a:xfrm>
          <a:prstGeom prst="rect">
            <a:avLst/>
          </a:prstGeom>
          <a:noFill/>
        </p:spPr>
        <p:txBody>
          <a:bodyPr wrap="square" rtlCol="0">
            <a:spAutoFit/>
          </a:bodyPr>
          <a:lstStyle/>
          <a:p>
            <a:r>
              <a:rPr lang="hu-HU" sz="2400" dirty="0"/>
              <a:t>Íme „egy” tulajdonoshoz nem kötött elektronikus pénz:</a:t>
            </a:r>
          </a:p>
        </p:txBody>
      </p:sp>
      <p:sp>
        <p:nvSpPr>
          <p:cNvPr id="13" name="Szövegdoboz 12"/>
          <p:cNvSpPr txBox="1"/>
          <p:nvPr/>
        </p:nvSpPr>
        <p:spPr>
          <a:xfrm>
            <a:off x="305097" y="6356350"/>
            <a:ext cx="10524933"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hu-HU" sz="2400" dirty="0">
                <a:solidFill>
                  <a:srgbClr val="FF0000"/>
                </a:solidFill>
              </a:rPr>
              <a:t>Csak a </a:t>
            </a:r>
            <a:r>
              <a:rPr lang="hu-HU" sz="2400">
                <a:solidFill>
                  <a:srgbClr val="FF0000"/>
                </a:solidFill>
              </a:rPr>
              <a:t>közvetlenül a banktól </a:t>
            </a:r>
            <a:r>
              <a:rPr lang="hu-HU" sz="2400" dirty="0">
                <a:solidFill>
                  <a:srgbClr val="FF0000"/>
                </a:solidFill>
              </a:rPr>
              <a:t>kapott pénz esetén biztos, hogy még </a:t>
            </a:r>
            <a:r>
              <a:rPr lang="hu-HU" sz="2400">
                <a:solidFill>
                  <a:srgbClr val="FF0000"/>
                </a:solidFill>
              </a:rPr>
              <a:t>nem váltották be!</a:t>
            </a:r>
          </a:p>
        </p:txBody>
      </p:sp>
      <p:pic>
        <p:nvPicPr>
          <p:cNvPr id="16" name="Kép 15"/>
          <p:cNvPicPr>
            <a:picLocks noChangeAspect="1"/>
          </p:cNvPicPr>
          <p:nvPr/>
        </p:nvPicPr>
        <p:blipFill>
          <a:blip r:embed="rId5"/>
          <a:stretch>
            <a:fillRect/>
          </a:stretch>
        </p:blipFill>
        <p:spPr>
          <a:xfrm>
            <a:off x="3633483" y="1297396"/>
            <a:ext cx="1877845" cy="1877845"/>
          </a:xfrm>
          <a:prstGeom prst="rect">
            <a:avLst/>
          </a:prstGeom>
        </p:spPr>
      </p:pic>
      <p:pic>
        <p:nvPicPr>
          <p:cNvPr id="18" name="Kép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998" y="241669"/>
            <a:ext cx="2367751" cy="2367751"/>
          </a:xfrm>
          <a:prstGeom prst="rect">
            <a:avLst/>
          </a:prstGeom>
        </p:spPr>
      </p:pic>
      <p:sp>
        <p:nvSpPr>
          <p:cNvPr id="19" name="Jobbra mutató nyíl 18"/>
          <p:cNvSpPr/>
          <p:nvPr/>
        </p:nvSpPr>
        <p:spPr>
          <a:xfrm rot="20249306">
            <a:off x="1953983" y="1397287"/>
            <a:ext cx="602005" cy="403001"/>
          </a:xfrm>
          <a:prstGeom prst="rightArrow">
            <a:avLst/>
          </a:prstGeom>
          <a:solidFill>
            <a:srgbClr val="D4C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Jobbra mutató nyíl 77"/>
          <p:cNvSpPr/>
          <p:nvPr/>
        </p:nvSpPr>
        <p:spPr>
          <a:xfrm rot="1771560">
            <a:off x="3577354" y="1368912"/>
            <a:ext cx="602005" cy="403001"/>
          </a:xfrm>
          <a:prstGeom prst="rightArrow">
            <a:avLst/>
          </a:prstGeom>
          <a:solidFill>
            <a:srgbClr val="D4C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Jobbra mutató nyíl 78"/>
          <p:cNvSpPr/>
          <p:nvPr/>
        </p:nvSpPr>
        <p:spPr>
          <a:xfrm rot="11391612">
            <a:off x="2803250" y="2393814"/>
            <a:ext cx="602005" cy="403001"/>
          </a:xfrm>
          <a:prstGeom prst="rightArrow">
            <a:avLst/>
          </a:prstGeom>
          <a:solidFill>
            <a:srgbClr val="D4C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Téglalap 42"/>
          <p:cNvSpPr/>
          <p:nvPr/>
        </p:nvSpPr>
        <p:spPr>
          <a:xfrm>
            <a:off x="979741" y="6970208"/>
            <a:ext cx="9266584" cy="5355312"/>
          </a:xfrm>
          <a:prstGeom prst="rect">
            <a:avLst/>
          </a:prstGeom>
          <a:solidFill>
            <a:srgbClr val="D4C89F"/>
          </a:solidFill>
        </p:spPr>
        <p:style>
          <a:lnRef idx="2">
            <a:schemeClr val="dk1"/>
          </a:lnRef>
          <a:fillRef idx="1">
            <a:schemeClr val="lt1"/>
          </a:fillRef>
          <a:effectRef idx="0">
            <a:schemeClr val="dk1"/>
          </a:effectRef>
          <a:fontRef idx="minor">
            <a:schemeClr val="dk1"/>
          </a:fontRef>
        </p:style>
        <p:txBody>
          <a:bodyPr wrap="square">
            <a:spAutoFit/>
          </a:bodyPr>
          <a:lstStyle/>
          <a:p>
            <a:r>
              <a:rPr lang="hu-HU" dirty="0" err="1">
                <a:solidFill>
                  <a:srgbClr val="000000"/>
                </a:solidFill>
                <a:latin typeface="Menlo" charset="0"/>
              </a:rPr>
              <a:t>cat</a:t>
            </a:r>
            <a:r>
              <a:rPr lang="hu-HU" dirty="0">
                <a:solidFill>
                  <a:srgbClr val="000000"/>
                </a:solidFill>
                <a:latin typeface="Menlo" charset="0"/>
              </a:rPr>
              <a:t> bankjegyNo874191.txt.asc</a:t>
            </a:r>
          </a:p>
          <a:p>
            <a:r>
              <a:rPr lang="hu-HU" dirty="0">
                <a:solidFill>
                  <a:srgbClr val="000000"/>
                </a:solidFill>
                <a:latin typeface="Menlo" charset="0"/>
              </a:rPr>
              <a:t>-----BEGIN PGP SIGNED MESSAGE-----</a:t>
            </a:r>
          </a:p>
          <a:p>
            <a:r>
              <a:rPr lang="hu-HU" dirty="0">
                <a:solidFill>
                  <a:srgbClr val="000000"/>
                </a:solidFill>
                <a:latin typeface="Menlo" charset="0"/>
              </a:rPr>
              <a:t>Hash: SHA256</a:t>
            </a:r>
          </a:p>
          <a:p>
            <a:r>
              <a:rPr lang="hu-HU" dirty="0">
                <a:solidFill>
                  <a:srgbClr val="FF0000"/>
                </a:solidFill>
                <a:latin typeface="Menlo" charset="0"/>
              </a:rPr>
              <a:t>Ez a 874191 sorszámú elektronikus bankjegy 100 egység értékű.</a:t>
            </a:r>
          </a:p>
          <a:p>
            <a:r>
              <a:rPr lang="hu-HU" dirty="0">
                <a:solidFill>
                  <a:srgbClr val="000000"/>
                </a:solidFill>
                <a:latin typeface="Menlo" charset="0"/>
              </a:rPr>
              <a:t>-----BEGIN PGP SIGNATURE-----</a:t>
            </a:r>
          </a:p>
          <a:p>
            <a:r>
              <a:rPr lang="hu-HU" dirty="0">
                <a:solidFill>
                  <a:schemeClr val="accent1">
                    <a:lumMod val="50000"/>
                  </a:schemeClr>
                </a:solidFill>
                <a:latin typeface="Menlo" charset="0"/>
              </a:rPr>
              <a:t>iQIzBAEBCAAdFiEEwPN1V9sVNc+nNqzEzHSAAIY5MBwFAloQKj4ACgkQzHSAAIY5</a:t>
            </a:r>
          </a:p>
          <a:p>
            <a:r>
              <a:rPr lang="hu-HU" dirty="0" err="1">
                <a:solidFill>
                  <a:schemeClr val="accent1">
                    <a:lumMod val="50000"/>
                  </a:schemeClr>
                </a:solidFill>
                <a:latin typeface="Menlo" charset="0"/>
              </a:rPr>
              <a:t>MByRHg</a:t>
            </a:r>
            <a:r>
              <a:rPr lang="hu-HU" dirty="0">
                <a:solidFill>
                  <a:schemeClr val="accent1">
                    <a:lumMod val="50000"/>
                  </a:schemeClr>
                </a:solidFill>
                <a:latin typeface="Menlo" charset="0"/>
              </a:rPr>
              <a:t>/8DQsK3P0RzfEhUkRTVQJUK+J3tUvX01u90SraMayZE4Oz8PFwPzWH+usS</a:t>
            </a:r>
          </a:p>
          <a:p>
            <a:r>
              <a:rPr lang="hu-HU" dirty="0">
                <a:solidFill>
                  <a:schemeClr val="accent1">
                    <a:lumMod val="50000"/>
                  </a:schemeClr>
                </a:solidFill>
                <a:latin typeface="Menlo" charset="0"/>
              </a:rPr>
              <a:t>T2/3+VG2YCMg463f0vGdaGJCsHHmcUEObemTGNqTP3mbcK7sbb1MwmLgrwMsAc3S</a:t>
            </a:r>
          </a:p>
          <a:p>
            <a:r>
              <a:rPr lang="hu-HU" dirty="0">
                <a:solidFill>
                  <a:schemeClr val="accent1">
                    <a:lumMod val="50000"/>
                  </a:schemeClr>
                </a:solidFill>
                <a:latin typeface="Menlo" charset="0"/>
              </a:rPr>
              <a:t>2b+jdV67xJ4H+ReGbMvk5YhGA9XILHEg1g8wGJbrUBVcxqhiu9LaQnWlOPq/JUM+</a:t>
            </a:r>
          </a:p>
          <a:p>
            <a:r>
              <a:rPr lang="hu-HU" dirty="0">
                <a:solidFill>
                  <a:schemeClr val="accent1">
                    <a:lumMod val="50000"/>
                  </a:schemeClr>
                </a:solidFill>
                <a:latin typeface="Menlo" charset="0"/>
              </a:rPr>
              <a:t>O9pE8lFgsm0065EJkW9Rs/Pd0FV3n+5Mw7LovfpZttfInWMsd3TguQZqF2RzLWP0</a:t>
            </a:r>
          </a:p>
          <a:p>
            <a:r>
              <a:rPr lang="hu-HU" dirty="0" err="1">
                <a:solidFill>
                  <a:schemeClr val="accent1">
                    <a:lumMod val="50000"/>
                  </a:schemeClr>
                </a:solidFill>
                <a:latin typeface="Menlo" charset="0"/>
              </a:rPr>
              <a:t>AKfBzCPoMXWgeOCZCSSks</a:t>
            </a:r>
            <a:r>
              <a:rPr lang="hu-HU" dirty="0">
                <a:solidFill>
                  <a:schemeClr val="accent1">
                    <a:lumMod val="50000"/>
                  </a:schemeClr>
                </a:solidFill>
                <a:latin typeface="Menlo" charset="0"/>
              </a:rPr>
              <a:t>/37udWYcki8cDLSu/2j9kp0y0QGDCQJSpYwwgBzBg2X</a:t>
            </a:r>
          </a:p>
          <a:p>
            <a:r>
              <a:rPr lang="hu-HU" dirty="0">
                <a:solidFill>
                  <a:schemeClr val="accent1">
                    <a:lumMod val="50000"/>
                  </a:schemeClr>
                </a:solidFill>
                <a:latin typeface="Menlo" charset="0"/>
              </a:rPr>
              <a:t>VFl0k5g+QugA/xcZGhS7goU8w7iZ02UQz8XJvjXHJWHfgi1BggbhlaubyRyzY+Au</a:t>
            </a:r>
          </a:p>
          <a:p>
            <a:r>
              <a:rPr lang="hu-HU" dirty="0">
                <a:solidFill>
                  <a:schemeClr val="accent1">
                    <a:lumMod val="50000"/>
                  </a:schemeClr>
                </a:solidFill>
                <a:latin typeface="Menlo" charset="0"/>
              </a:rPr>
              <a:t>/Hm6QIwqwWmq3BUk6+isb8L49NIfYD+5V7NYPaVCktFqqeYeNRlR0NvBULZo2Evg</a:t>
            </a:r>
          </a:p>
          <a:p>
            <a:r>
              <a:rPr lang="hu-HU" dirty="0">
                <a:solidFill>
                  <a:schemeClr val="accent1">
                    <a:lumMod val="50000"/>
                  </a:schemeClr>
                </a:solidFill>
                <a:latin typeface="Menlo" charset="0"/>
              </a:rPr>
              <a:t>aQT+NsfZOk6i8rppxe6AFHdEUuVC7vRpMhpMayhXK9IPEpIS+sxS3uRzMqNJkcQs</a:t>
            </a:r>
          </a:p>
          <a:p>
            <a:r>
              <a:rPr lang="hu-HU" dirty="0">
                <a:solidFill>
                  <a:schemeClr val="accent1">
                    <a:lumMod val="50000"/>
                  </a:schemeClr>
                </a:solidFill>
                <a:latin typeface="Menlo" charset="0"/>
              </a:rPr>
              <a:t>ug95yLup1X1yhCZYFIxNPRlKegz2IkZhVZmvJm/lzjwXhpuZ4XHHNAjZt5b0ieFU</a:t>
            </a:r>
          </a:p>
          <a:p>
            <a:r>
              <a:rPr lang="hu-HU" dirty="0">
                <a:solidFill>
                  <a:schemeClr val="accent1">
                    <a:lumMod val="50000"/>
                  </a:schemeClr>
                </a:solidFill>
                <a:latin typeface="Menlo" charset="0"/>
              </a:rPr>
              <a:t>XpGdR60UdQCtkvz+qeMrIsBER7KRfYCydTqb4Pj9p/9ukJM9Ap4Lb7MglRXNknpO</a:t>
            </a:r>
          </a:p>
          <a:p>
            <a:r>
              <a:rPr lang="hu-HU" dirty="0">
                <a:solidFill>
                  <a:schemeClr val="accent1">
                    <a:lumMod val="50000"/>
                  </a:schemeClr>
                </a:solidFill>
                <a:latin typeface="Menlo" charset="0"/>
              </a:rPr>
              <a:t>bv6Log99nsykiWykvCCIFlmDZI4GxDyBH1VXHvcsFQfCYThnmgY=</a:t>
            </a:r>
          </a:p>
          <a:p>
            <a:r>
              <a:rPr lang="hu-HU" dirty="0">
                <a:solidFill>
                  <a:schemeClr val="accent1">
                    <a:lumMod val="50000"/>
                  </a:schemeClr>
                </a:solidFill>
                <a:latin typeface="Menlo" charset="0"/>
              </a:rPr>
              <a:t>=b/</a:t>
            </a:r>
            <a:r>
              <a:rPr lang="hu-HU" dirty="0" err="1">
                <a:solidFill>
                  <a:schemeClr val="accent1">
                    <a:lumMod val="50000"/>
                  </a:schemeClr>
                </a:solidFill>
                <a:latin typeface="Menlo" charset="0"/>
              </a:rPr>
              <a:t>Uv</a:t>
            </a:r>
            <a:endParaRPr lang="hu-HU" dirty="0">
              <a:solidFill>
                <a:schemeClr val="accent1">
                  <a:lumMod val="50000"/>
                </a:schemeClr>
              </a:solidFill>
              <a:latin typeface="Menlo" charset="0"/>
            </a:endParaRPr>
          </a:p>
          <a:p>
            <a:r>
              <a:rPr lang="hu-HU" dirty="0">
                <a:solidFill>
                  <a:srgbClr val="000000"/>
                </a:solidFill>
                <a:latin typeface="Menlo" charset="0"/>
              </a:rPr>
              <a:t>-----END PGP SIGNATURE-----</a:t>
            </a:r>
            <a:endParaRPr lang="hu-HU" dirty="0">
              <a:solidFill>
                <a:srgbClr val="000000"/>
              </a:solidFill>
              <a:effectLst/>
              <a:latin typeface="Menlo" charset="0"/>
            </a:endParaRPr>
          </a:p>
        </p:txBody>
      </p:sp>
      <p:sp>
        <p:nvSpPr>
          <p:cNvPr id="10" name="Szabadkézi sokszög 9"/>
          <p:cNvSpPr/>
          <p:nvPr/>
        </p:nvSpPr>
        <p:spPr>
          <a:xfrm>
            <a:off x="5675594" y="6180093"/>
            <a:ext cx="4119613" cy="48127"/>
          </a:xfrm>
          <a:custGeom>
            <a:avLst/>
            <a:gdLst>
              <a:gd name="connsiteX0" fmla="*/ 0 w 4119613"/>
              <a:gd name="connsiteY0" fmla="*/ 28876 h 48127"/>
              <a:gd name="connsiteX1" fmla="*/ 38501 w 4119613"/>
              <a:gd name="connsiteY1" fmla="*/ 38501 h 48127"/>
              <a:gd name="connsiteX2" fmla="*/ 86627 w 4119613"/>
              <a:gd name="connsiteY2" fmla="*/ 28876 h 48127"/>
              <a:gd name="connsiteX3" fmla="*/ 144379 w 4119613"/>
              <a:gd name="connsiteY3" fmla="*/ 19251 h 48127"/>
              <a:gd name="connsiteX4" fmla="*/ 173255 w 4119613"/>
              <a:gd name="connsiteY4" fmla="*/ 9626 h 48127"/>
              <a:gd name="connsiteX5" fmla="*/ 221381 w 4119613"/>
              <a:gd name="connsiteY5" fmla="*/ 0 h 48127"/>
              <a:gd name="connsiteX6" fmla="*/ 1135781 w 4119613"/>
              <a:gd name="connsiteY6" fmla="*/ 19251 h 48127"/>
              <a:gd name="connsiteX7" fmla="*/ 1212783 w 4119613"/>
              <a:gd name="connsiteY7" fmla="*/ 28876 h 48127"/>
              <a:gd name="connsiteX8" fmla="*/ 1347537 w 4119613"/>
              <a:gd name="connsiteY8" fmla="*/ 38501 h 48127"/>
              <a:gd name="connsiteX9" fmla="*/ 2666198 w 4119613"/>
              <a:gd name="connsiteY9" fmla="*/ 28876 h 48127"/>
              <a:gd name="connsiteX10" fmla="*/ 3368842 w 4119613"/>
              <a:gd name="connsiteY10" fmla="*/ 48127 h 48127"/>
              <a:gd name="connsiteX11" fmla="*/ 3628724 w 4119613"/>
              <a:gd name="connsiteY11" fmla="*/ 38501 h 48127"/>
              <a:gd name="connsiteX12" fmla="*/ 3667225 w 4119613"/>
              <a:gd name="connsiteY12" fmla="*/ 28876 h 48127"/>
              <a:gd name="connsiteX13" fmla="*/ 3753853 w 4119613"/>
              <a:gd name="connsiteY13" fmla="*/ 19251 h 48127"/>
              <a:gd name="connsiteX14" fmla="*/ 4119613 w 4119613"/>
              <a:gd name="connsiteY14" fmla="*/ 962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9613" h="48127">
                <a:moveTo>
                  <a:pt x="0" y="28876"/>
                </a:moveTo>
                <a:cubicBezTo>
                  <a:pt x="12834" y="32084"/>
                  <a:pt x="25272" y="38501"/>
                  <a:pt x="38501" y="38501"/>
                </a:cubicBezTo>
                <a:cubicBezTo>
                  <a:pt x="54861" y="38501"/>
                  <a:pt x="70531" y="31802"/>
                  <a:pt x="86627" y="28876"/>
                </a:cubicBezTo>
                <a:cubicBezTo>
                  <a:pt x="105828" y="25385"/>
                  <a:pt x="125328" y="23485"/>
                  <a:pt x="144379" y="19251"/>
                </a:cubicBezTo>
                <a:cubicBezTo>
                  <a:pt x="154283" y="17050"/>
                  <a:pt x="163412" y="12087"/>
                  <a:pt x="173255" y="9626"/>
                </a:cubicBezTo>
                <a:cubicBezTo>
                  <a:pt x="189126" y="5658"/>
                  <a:pt x="205339" y="3209"/>
                  <a:pt x="221381" y="0"/>
                </a:cubicBezTo>
                <a:lnTo>
                  <a:pt x="1135781" y="19251"/>
                </a:lnTo>
                <a:cubicBezTo>
                  <a:pt x="1161616" y="20543"/>
                  <a:pt x="1187022" y="26534"/>
                  <a:pt x="1212783" y="28876"/>
                </a:cubicBezTo>
                <a:cubicBezTo>
                  <a:pt x="1257631" y="32953"/>
                  <a:pt x="1302619" y="35293"/>
                  <a:pt x="1347537" y="38501"/>
                </a:cubicBezTo>
                <a:lnTo>
                  <a:pt x="2666198" y="28876"/>
                </a:lnTo>
                <a:cubicBezTo>
                  <a:pt x="2985526" y="28876"/>
                  <a:pt x="3098163" y="35822"/>
                  <a:pt x="3368842" y="48127"/>
                </a:cubicBezTo>
                <a:cubicBezTo>
                  <a:pt x="3455469" y="44918"/>
                  <a:pt x="3542217" y="44082"/>
                  <a:pt x="3628724" y="38501"/>
                </a:cubicBezTo>
                <a:cubicBezTo>
                  <a:pt x="3641925" y="37649"/>
                  <a:pt x="3654150" y="30887"/>
                  <a:pt x="3667225" y="28876"/>
                </a:cubicBezTo>
                <a:cubicBezTo>
                  <a:pt x="3695941" y="24458"/>
                  <a:pt x="3724849" y="20957"/>
                  <a:pt x="3753853" y="19251"/>
                </a:cubicBezTo>
                <a:cubicBezTo>
                  <a:pt x="3945822" y="7959"/>
                  <a:pt x="3961148" y="9626"/>
                  <a:pt x="4119613" y="9626"/>
                </a:cubicBezTo>
              </a:path>
            </a:pathLst>
          </a:custGeom>
          <a:noFill/>
          <a:ln w="28575">
            <a:solidFill>
              <a:srgbClr val="003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7055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54167E-6 -2.96296E-6 L 3.54167E-6 -0.90393 " pathEditMode="relative" rAng="0" ptsTypes="AA">
                                      <p:cBhvr>
                                        <p:cTn id="6" dur="2000" fill="hold"/>
                                        <p:tgtEl>
                                          <p:spTgt spid="43"/>
                                        </p:tgtEl>
                                        <p:attrNameLst>
                                          <p:attrName>ppt_x</p:attrName>
                                          <p:attrName>ppt_y</p:attrName>
                                        </p:attrNameLst>
                                      </p:cBhvr>
                                      <p:rCtr x="0" y="-45208"/>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43"/>
                                        </p:tgtEl>
                                      </p:cBhvr>
                                      <p:by x="50000" y="50000"/>
                                    </p:animScale>
                                  </p:childTnLst>
                                </p:cTn>
                              </p:par>
                              <p:par>
                                <p:cTn id="11" presetID="42" presetClass="path" presetSubtype="0" accel="50000" decel="50000" fill="hold" grpId="2" nodeType="withEffect">
                                  <p:stCondLst>
                                    <p:cond delay="0"/>
                                  </p:stCondLst>
                                  <p:childTnLst>
                                    <p:animMotion origin="layout" path="M 3.54167E-6 -0.90393 L -0.2448 -0.68634 " pathEditMode="relative" rAng="0" ptsTypes="AA">
                                      <p:cBhvr>
                                        <p:cTn id="12" dur="2000" fill="hold"/>
                                        <p:tgtEl>
                                          <p:spTgt spid="43"/>
                                        </p:tgtEl>
                                        <p:attrNameLst>
                                          <p:attrName>ppt_x</p:attrName>
                                          <p:attrName>ppt_y</p:attrName>
                                        </p:attrNameLst>
                                      </p:cBhvr>
                                      <p:rCtr x="-12240" y="10880"/>
                                    </p:animMotion>
                                  </p:childTnLst>
                                </p:cTn>
                              </p:par>
                              <p:par>
                                <p:cTn id="13" presetID="42" presetClass="path" presetSubtype="0" accel="50000" decel="50000" fill="hold" grpId="0" nodeType="withEffect">
                                  <p:stCondLst>
                                    <p:cond delay="0"/>
                                  </p:stCondLst>
                                  <p:childTnLst>
                                    <p:animMotion origin="layout" path="M 0.00078 0.0551 L 0.01185 0.54931 " pathEditMode="relative" rAng="0" ptsTypes="AA">
                                      <p:cBhvr>
                                        <p:cTn id="14" dur="2000" fill="hold"/>
                                        <p:tgtEl>
                                          <p:spTgt spid="44"/>
                                        </p:tgtEl>
                                        <p:attrNameLst>
                                          <p:attrName>ppt_x</p:attrName>
                                          <p:attrName>ppt_y</p:attrName>
                                        </p:attrNameLst>
                                      </p:cBhvr>
                                      <p:rCtr x="547" y="2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3" grpId="0" animBg="1"/>
      <p:bldP spid="43" grpId="1" animBg="1"/>
      <p:bldP spid="43"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7379" y="120731"/>
            <a:ext cx="10950498" cy="584775"/>
          </a:xfrm>
          <a:prstGeom prst="rect">
            <a:avLst/>
          </a:prstGeom>
          <a:noFill/>
        </p:spPr>
        <p:txBody>
          <a:bodyPr wrap="square" rtlCol="0">
            <a:spAutoFit/>
          </a:bodyPr>
          <a:lstStyle/>
          <a:p>
            <a:r>
              <a:rPr lang="hu-HU" sz="3200" dirty="0"/>
              <a:t>Egyszerű </a:t>
            </a:r>
            <a:r>
              <a:rPr lang="hu-HU" sz="3200" dirty="0" err="1"/>
              <a:t>kriptopénz</a:t>
            </a:r>
            <a:r>
              <a:rPr lang="hu-HU" sz="3200" dirty="0"/>
              <a:t> használata (csak a címzett használhatja)</a:t>
            </a:r>
          </a:p>
        </p:txBody>
      </p:sp>
      <p:sp>
        <p:nvSpPr>
          <p:cNvPr id="3" name="Dia számának helye 2"/>
          <p:cNvSpPr>
            <a:spLocks noGrp="1"/>
          </p:cNvSpPr>
          <p:nvPr>
            <p:ph type="sldNum" sz="quarter" idx="12"/>
          </p:nvPr>
        </p:nvSpPr>
        <p:spPr>
          <a:xfrm>
            <a:off x="9066797" y="6593643"/>
            <a:ext cx="2743200" cy="365125"/>
          </a:xfrm>
        </p:spPr>
        <p:txBody>
          <a:bodyPr/>
          <a:lstStyle/>
          <a:p>
            <a:fld id="{7C41E7FA-F4ED-D847-A0D1-553DA4797C2E}" type="slidenum">
              <a:rPr lang="hu-HU" smtClean="0"/>
              <a:t>7</a:t>
            </a:fld>
            <a:r>
              <a:rPr lang="hu-HU" dirty="0"/>
              <a:t> / 30</a:t>
            </a:r>
          </a:p>
        </p:txBody>
      </p:sp>
      <p:grpSp>
        <p:nvGrpSpPr>
          <p:cNvPr id="46" name="Csoportba foglalás 45"/>
          <p:cNvGrpSpPr/>
          <p:nvPr/>
        </p:nvGrpSpPr>
        <p:grpSpPr>
          <a:xfrm rot="20000661">
            <a:off x="1780271" y="3345777"/>
            <a:ext cx="8702242" cy="800531"/>
            <a:chOff x="1636574" y="5319853"/>
            <a:chExt cx="6170116" cy="525958"/>
          </a:xfrm>
          <a:noFill/>
        </p:grpSpPr>
        <p:sp>
          <p:nvSpPr>
            <p:cNvPr id="47" name="Szabadkézi sokszög 46"/>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Szabadkézi sokszög 47"/>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abadkézi sokszög 48"/>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abadkézi sokszög 4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Szabadkézi sokszög 50"/>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abadkézi sokszög 51"/>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abadkézi sokszög 52"/>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Szabadkézi sokszög 53"/>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0" name="Téglalap 9"/>
          <p:cNvSpPr/>
          <p:nvPr/>
        </p:nvSpPr>
        <p:spPr>
          <a:xfrm>
            <a:off x="199222" y="1649747"/>
            <a:ext cx="1899302"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hu-HU" sz="2400" dirty="0"/>
              <a:t>Kibocsátáskor</a:t>
            </a:r>
          </a:p>
        </p:txBody>
      </p:sp>
      <p:sp>
        <p:nvSpPr>
          <p:cNvPr id="84" name="Téglalap 83"/>
          <p:cNvSpPr/>
          <p:nvPr/>
        </p:nvSpPr>
        <p:spPr>
          <a:xfrm>
            <a:off x="3229581" y="1238201"/>
            <a:ext cx="214651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hu-HU" sz="2400" dirty="0"/>
              <a:t>1. tulaj fizet a 2-nak</a:t>
            </a:r>
          </a:p>
        </p:txBody>
      </p:sp>
      <p:sp>
        <p:nvSpPr>
          <p:cNvPr id="15" name="Jobbra mutató nyíl 14"/>
          <p:cNvSpPr/>
          <p:nvPr/>
        </p:nvSpPr>
        <p:spPr>
          <a:xfrm>
            <a:off x="2520872" y="2701398"/>
            <a:ext cx="545792" cy="484632"/>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0" name="Csoportba foglalás 19"/>
          <p:cNvGrpSpPr/>
          <p:nvPr/>
        </p:nvGrpSpPr>
        <p:grpSpPr>
          <a:xfrm>
            <a:off x="199222" y="2123651"/>
            <a:ext cx="2146516" cy="2862477"/>
            <a:chOff x="305097" y="2123651"/>
            <a:chExt cx="2146516" cy="2862477"/>
          </a:xfrm>
          <a:solidFill>
            <a:schemeClr val="accent6">
              <a:lumMod val="40000"/>
              <a:lumOff val="60000"/>
            </a:schemeClr>
          </a:solidFill>
        </p:grpSpPr>
        <p:sp>
          <p:nvSpPr>
            <p:cNvPr id="8" name="Téglalap 7"/>
            <p:cNvSpPr/>
            <p:nvPr/>
          </p:nvSpPr>
          <p:spPr>
            <a:xfrm>
              <a:off x="305097" y="2123651"/>
              <a:ext cx="2146516" cy="369332"/>
            </a:xfrm>
            <a:prstGeom prst="rect">
              <a:avLst/>
            </a:prstGeom>
            <a:grpFill/>
            <a:ln w="254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sorszám; érték</a:t>
              </a:r>
              <a:endParaRPr lang="hu-HU" dirty="0">
                <a:solidFill>
                  <a:srgbClr val="000000"/>
                </a:solidFill>
                <a:effectLst/>
                <a:latin typeface="Menlo" charset="0"/>
              </a:endParaRPr>
            </a:p>
          </p:txBody>
        </p:sp>
        <p:sp>
          <p:nvSpPr>
            <p:cNvPr id="81" name="Téglalap 80"/>
            <p:cNvSpPr/>
            <p:nvPr/>
          </p:nvSpPr>
          <p:spPr>
            <a:xfrm>
              <a:off x="305097" y="2486966"/>
              <a:ext cx="2146516" cy="646331"/>
            </a:xfrm>
            <a:prstGeom prst="rect">
              <a:avLst/>
            </a:prstGeom>
            <a:grpFill/>
            <a:ln w="254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1. tulaj pub. kulcsa (cím)</a:t>
              </a:r>
              <a:endParaRPr lang="hu-HU" dirty="0">
                <a:solidFill>
                  <a:srgbClr val="000000"/>
                </a:solidFill>
                <a:effectLst/>
                <a:latin typeface="Menlo" charset="0"/>
              </a:endParaRPr>
            </a:p>
          </p:txBody>
        </p:sp>
        <p:sp>
          <p:nvSpPr>
            <p:cNvPr id="82" name="Téglalap 81"/>
            <p:cNvSpPr/>
            <p:nvPr/>
          </p:nvSpPr>
          <p:spPr>
            <a:xfrm>
              <a:off x="305097" y="3139468"/>
              <a:ext cx="2146516" cy="1200329"/>
            </a:xfrm>
            <a:prstGeom prst="rect">
              <a:avLst/>
            </a:prstGeom>
            <a:grpFill/>
            <a:ln w="254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fentiek hash-ének aláírása a bank privát kulcsával</a:t>
              </a:r>
              <a:endParaRPr lang="hu-HU" dirty="0">
                <a:solidFill>
                  <a:srgbClr val="000000"/>
                </a:solidFill>
                <a:effectLst/>
                <a:latin typeface="Menlo" charset="0"/>
              </a:endParaRPr>
            </a:p>
          </p:txBody>
        </p:sp>
        <p:sp>
          <p:nvSpPr>
            <p:cNvPr id="93" name="Téglalap 92"/>
            <p:cNvSpPr/>
            <p:nvPr/>
          </p:nvSpPr>
          <p:spPr>
            <a:xfrm>
              <a:off x="305097" y="4339797"/>
              <a:ext cx="2146516" cy="646331"/>
            </a:xfrm>
            <a:prstGeom prst="rect">
              <a:avLst/>
            </a:prstGeom>
            <a:grpFill/>
            <a:ln w="254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bank pub. kulcsa</a:t>
              </a:r>
            </a:p>
          </p:txBody>
        </p:sp>
      </p:grpSp>
      <p:grpSp>
        <p:nvGrpSpPr>
          <p:cNvPr id="22" name="Csoportba foglalás 21"/>
          <p:cNvGrpSpPr/>
          <p:nvPr/>
        </p:nvGrpSpPr>
        <p:grpSpPr>
          <a:xfrm>
            <a:off x="97379" y="781138"/>
            <a:ext cx="7406132" cy="461665"/>
            <a:chOff x="203254" y="858138"/>
            <a:chExt cx="7406132" cy="461665"/>
          </a:xfrm>
        </p:grpSpPr>
        <p:grpSp>
          <p:nvGrpSpPr>
            <p:cNvPr id="6" name="Csoportba foglalás 5"/>
            <p:cNvGrpSpPr/>
            <p:nvPr/>
          </p:nvGrpSpPr>
          <p:grpSpPr>
            <a:xfrm>
              <a:off x="203254" y="858138"/>
              <a:ext cx="5471459" cy="461665"/>
              <a:chOff x="304704" y="827058"/>
              <a:chExt cx="5471459" cy="461665"/>
            </a:xfrm>
          </p:grpSpPr>
          <p:sp>
            <p:nvSpPr>
              <p:cNvPr id="80" name="Téglalap 79"/>
              <p:cNvSpPr/>
              <p:nvPr/>
            </p:nvSpPr>
            <p:spPr>
              <a:xfrm>
                <a:off x="2802272" y="873224"/>
                <a:ext cx="297389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hu-HU" dirty="0">
                    <a:solidFill>
                      <a:srgbClr val="000000"/>
                    </a:solidFill>
                    <a:latin typeface="Menlo" charset="0"/>
                  </a:rPr>
                  <a:t>bankjegyNo874191.txt</a:t>
                </a:r>
                <a:endParaRPr lang="hu-HU" dirty="0"/>
              </a:p>
            </p:txBody>
          </p:sp>
          <p:sp>
            <p:nvSpPr>
              <p:cNvPr id="4" name="Szövegdoboz 3"/>
              <p:cNvSpPr txBox="1"/>
              <p:nvPr/>
            </p:nvSpPr>
            <p:spPr>
              <a:xfrm>
                <a:off x="304704" y="827058"/>
                <a:ext cx="2594813" cy="461665"/>
              </a:xfrm>
              <a:prstGeom prst="rect">
                <a:avLst/>
              </a:prstGeom>
              <a:noFill/>
            </p:spPr>
            <p:txBody>
              <a:bodyPr wrap="none" rtlCol="0">
                <a:spAutoFit/>
              </a:bodyPr>
              <a:lstStyle/>
              <a:p>
                <a:r>
                  <a:rPr lang="hu-HU" sz="2400" dirty="0"/>
                  <a:t>Eredeti kibocsátás:</a:t>
                </a:r>
              </a:p>
            </p:txBody>
          </p:sp>
        </p:grpSp>
        <p:sp>
          <p:nvSpPr>
            <p:cNvPr id="94" name="Szövegdoboz 93"/>
            <p:cNvSpPr txBox="1"/>
            <p:nvPr/>
          </p:nvSpPr>
          <p:spPr>
            <a:xfrm>
              <a:off x="5756506" y="858138"/>
              <a:ext cx="1852880" cy="461665"/>
            </a:xfrm>
            <a:prstGeom prst="rect">
              <a:avLst/>
            </a:prstGeom>
            <a:noFill/>
          </p:spPr>
          <p:txBody>
            <a:bodyPr wrap="none" rtlCol="0">
              <a:spAutoFit/>
            </a:bodyPr>
            <a:lstStyle/>
            <a:p>
              <a:r>
                <a:rPr lang="hu-HU" sz="2400" dirty="0"/>
                <a:t>használatával</a:t>
              </a:r>
            </a:p>
          </p:txBody>
        </p:sp>
      </p:grpSp>
      <p:grpSp>
        <p:nvGrpSpPr>
          <p:cNvPr id="27" name="Csoportba foglalás 26"/>
          <p:cNvGrpSpPr/>
          <p:nvPr/>
        </p:nvGrpSpPr>
        <p:grpSpPr>
          <a:xfrm>
            <a:off x="3229581" y="2122921"/>
            <a:ext cx="2148260" cy="4060043"/>
            <a:chOff x="3335456" y="2122921"/>
            <a:chExt cx="2148260" cy="4060043"/>
          </a:xfrm>
        </p:grpSpPr>
        <p:grpSp>
          <p:nvGrpSpPr>
            <p:cNvPr id="23" name="Csoportba foglalás 22"/>
            <p:cNvGrpSpPr/>
            <p:nvPr/>
          </p:nvGrpSpPr>
          <p:grpSpPr>
            <a:xfrm>
              <a:off x="3335456" y="2122921"/>
              <a:ext cx="2148260" cy="2857652"/>
              <a:chOff x="3335456" y="2122921"/>
              <a:chExt cx="2148260" cy="2857652"/>
            </a:xfrm>
            <a:solidFill>
              <a:schemeClr val="accent6">
                <a:lumMod val="40000"/>
                <a:lumOff val="60000"/>
              </a:schemeClr>
            </a:solidFill>
          </p:grpSpPr>
          <p:sp>
            <p:nvSpPr>
              <p:cNvPr id="88" name="Téglalap 87"/>
              <p:cNvSpPr/>
              <p:nvPr/>
            </p:nvSpPr>
            <p:spPr>
              <a:xfrm>
                <a:off x="3335456" y="2122921"/>
                <a:ext cx="2146516" cy="369332"/>
              </a:xfrm>
              <a:prstGeom prst="rect">
                <a:avLst/>
              </a:prstGeom>
              <a:grpFill/>
              <a:ln w="254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sorszám; érték</a:t>
                </a:r>
                <a:endParaRPr lang="hu-HU" dirty="0">
                  <a:solidFill>
                    <a:srgbClr val="000000"/>
                  </a:solidFill>
                  <a:effectLst/>
                  <a:latin typeface="Menlo" charset="0"/>
                </a:endParaRPr>
              </a:p>
            </p:txBody>
          </p:sp>
          <p:sp>
            <p:nvSpPr>
              <p:cNvPr id="89" name="Téglalap 88"/>
              <p:cNvSpPr/>
              <p:nvPr/>
            </p:nvSpPr>
            <p:spPr>
              <a:xfrm>
                <a:off x="3335456" y="2486236"/>
                <a:ext cx="2146516" cy="646331"/>
              </a:xfrm>
              <a:prstGeom prst="rect">
                <a:avLst/>
              </a:prstGeom>
              <a:grpFill/>
              <a:ln w="254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1. tulaj pub. kulcsa (cím)</a:t>
                </a:r>
              </a:p>
            </p:txBody>
          </p:sp>
          <p:sp>
            <p:nvSpPr>
              <p:cNvPr id="90" name="Téglalap 89"/>
              <p:cNvSpPr/>
              <p:nvPr/>
            </p:nvSpPr>
            <p:spPr>
              <a:xfrm>
                <a:off x="3337200" y="3128094"/>
                <a:ext cx="2146516" cy="1200329"/>
              </a:xfrm>
              <a:prstGeom prst="rect">
                <a:avLst/>
              </a:prstGeom>
              <a:grpFill/>
              <a:ln w="254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fentiek hash-ének aláírása a bank privát kulcsával</a:t>
                </a:r>
              </a:p>
            </p:txBody>
          </p:sp>
          <p:sp>
            <p:nvSpPr>
              <p:cNvPr id="92" name="Téglalap 91"/>
              <p:cNvSpPr/>
              <p:nvPr/>
            </p:nvSpPr>
            <p:spPr>
              <a:xfrm>
                <a:off x="3335456" y="4334242"/>
                <a:ext cx="2146516" cy="646331"/>
              </a:xfrm>
              <a:prstGeom prst="rect">
                <a:avLst/>
              </a:prstGeom>
              <a:grpFill/>
              <a:ln w="254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bank pub. kulcsa</a:t>
                </a:r>
              </a:p>
            </p:txBody>
          </p:sp>
        </p:grpSp>
        <p:grpSp>
          <p:nvGrpSpPr>
            <p:cNvPr id="24" name="Csoportba foglalás 23"/>
            <p:cNvGrpSpPr/>
            <p:nvPr/>
          </p:nvGrpSpPr>
          <p:grpSpPr>
            <a:xfrm>
              <a:off x="3335456" y="4949875"/>
              <a:ext cx="2148260" cy="1233089"/>
              <a:chOff x="3335456" y="4949875"/>
              <a:chExt cx="2148260" cy="1233089"/>
            </a:xfrm>
            <a:solidFill>
              <a:schemeClr val="accent5">
                <a:lumMod val="40000"/>
                <a:lumOff val="60000"/>
              </a:schemeClr>
            </a:solidFill>
          </p:grpSpPr>
          <p:sp>
            <p:nvSpPr>
              <p:cNvPr id="95" name="Téglalap 94"/>
              <p:cNvSpPr/>
              <p:nvPr/>
            </p:nvSpPr>
            <p:spPr>
              <a:xfrm>
                <a:off x="3335456" y="4949875"/>
                <a:ext cx="2146516" cy="646331"/>
              </a:xfrm>
              <a:prstGeom prst="rect">
                <a:avLst/>
              </a:prstGeom>
              <a:solidFill>
                <a:srgbClr val="EEC3D7"/>
              </a:solidFill>
              <a:ln w="25400">
                <a:solidFill>
                  <a:srgbClr val="B52D6D"/>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2. tulaj pub. kulcsa (cím)</a:t>
                </a:r>
              </a:p>
            </p:txBody>
          </p:sp>
          <p:sp>
            <p:nvSpPr>
              <p:cNvPr id="96" name="Téglalap 95"/>
              <p:cNvSpPr/>
              <p:nvPr/>
            </p:nvSpPr>
            <p:spPr>
              <a:xfrm>
                <a:off x="3337200" y="5536633"/>
                <a:ext cx="2146516" cy="646331"/>
              </a:xfrm>
              <a:prstGeom prst="rect">
                <a:avLst/>
              </a:prstGeom>
              <a:solidFill>
                <a:srgbClr val="EEC3D7"/>
              </a:solidFill>
              <a:ln w="25400">
                <a:solidFill>
                  <a:srgbClr val="B52D6D"/>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fentiekre 1. </a:t>
                </a:r>
                <a:r>
                  <a:rPr lang="hu-HU" dirty="0" err="1">
                    <a:solidFill>
                      <a:srgbClr val="000000"/>
                    </a:solidFill>
                    <a:latin typeface="Menlo" charset="0"/>
                  </a:rPr>
                  <a:t>tul</a:t>
                </a:r>
                <a:r>
                  <a:rPr lang="hu-HU" dirty="0">
                    <a:solidFill>
                      <a:srgbClr val="000000"/>
                    </a:solidFill>
                    <a:latin typeface="Menlo" charset="0"/>
                  </a:rPr>
                  <a:t>. aláírása</a:t>
                </a:r>
              </a:p>
            </p:txBody>
          </p:sp>
        </p:grpSp>
      </p:grpSp>
      <p:sp>
        <p:nvSpPr>
          <p:cNvPr id="25" name="Téglalap 24"/>
          <p:cNvSpPr/>
          <p:nvPr/>
        </p:nvSpPr>
        <p:spPr>
          <a:xfrm>
            <a:off x="3185047" y="2111413"/>
            <a:ext cx="2235909" cy="4071551"/>
          </a:xfrm>
          <a:prstGeom prst="rect">
            <a:avLst/>
          </a:prstGeom>
          <a:noFill/>
          <a:ln w="63500">
            <a:solidFill>
              <a:srgbClr val="B041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Jobb oldali kapcsos zárójel 27"/>
          <p:cNvSpPr/>
          <p:nvPr/>
        </p:nvSpPr>
        <p:spPr>
          <a:xfrm>
            <a:off x="2415970" y="3178758"/>
            <a:ext cx="322107" cy="179283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29" name="Szövegdoboz 28"/>
          <p:cNvSpPr txBox="1"/>
          <p:nvPr/>
        </p:nvSpPr>
        <p:spPr>
          <a:xfrm rot="5400000">
            <a:off x="2169340" y="3848146"/>
            <a:ext cx="1453860" cy="461665"/>
          </a:xfrm>
          <a:prstGeom prst="rect">
            <a:avLst/>
          </a:prstGeom>
          <a:noFill/>
        </p:spPr>
        <p:txBody>
          <a:bodyPr wrap="none" rtlCol="0">
            <a:spAutoFit/>
          </a:bodyPr>
          <a:lstStyle/>
          <a:p>
            <a:r>
              <a:rPr lang="hu-HU" sz="2400" dirty="0">
                <a:solidFill>
                  <a:schemeClr val="accent1"/>
                </a:solidFill>
              </a:rPr>
              <a:t>ellenőrzés</a:t>
            </a:r>
          </a:p>
        </p:txBody>
      </p:sp>
      <p:cxnSp>
        <p:nvCxnSpPr>
          <p:cNvPr id="31" name="Szögletes összekötő 30"/>
          <p:cNvCxnSpPr>
            <a:stCxn id="89" idx="3"/>
            <a:endCxn id="96" idx="3"/>
          </p:cNvCxnSpPr>
          <p:nvPr/>
        </p:nvCxnSpPr>
        <p:spPr>
          <a:xfrm>
            <a:off x="5376097" y="2809402"/>
            <a:ext cx="1744" cy="3050397"/>
          </a:xfrm>
          <a:prstGeom prst="bentConnector3">
            <a:avLst>
              <a:gd name="adj1" fmla="val 13207798"/>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Szövegdoboz 99"/>
          <p:cNvSpPr txBox="1"/>
          <p:nvPr/>
        </p:nvSpPr>
        <p:spPr>
          <a:xfrm rot="5400000">
            <a:off x="5173629" y="4091446"/>
            <a:ext cx="1453860" cy="461665"/>
          </a:xfrm>
          <a:prstGeom prst="rect">
            <a:avLst/>
          </a:prstGeom>
          <a:noFill/>
        </p:spPr>
        <p:txBody>
          <a:bodyPr wrap="none" rtlCol="0">
            <a:spAutoFit/>
          </a:bodyPr>
          <a:lstStyle/>
          <a:p>
            <a:r>
              <a:rPr lang="hu-HU" sz="2400" dirty="0">
                <a:solidFill>
                  <a:schemeClr val="accent1"/>
                </a:solidFill>
              </a:rPr>
              <a:t>ellenőrzés</a:t>
            </a:r>
          </a:p>
        </p:txBody>
      </p:sp>
      <p:sp>
        <p:nvSpPr>
          <p:cNvPr id="101" name="Jobbra mutató nyíl 100"/>
          <p:cNvSpPr/>
          <p:nvPr/>
        </p:nvSpPr>
        <p:spPr>
          <a:xfrm>
            <a:off x="5798125" y="2700000"/>
            <a:ext cx="545792" cy="484632"/>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Téglalap 101"/>
          <p:cNvSpPr/>
          <p:nvPr/>
        </p:nvSpPr>
        <p:spPr>
          <a:xfrm>
            <a:off x="6466850" y="2133296"/>
            <a:ext cx="2232000" cy="3726503"/>
          </a:xfrm>
          <a:prstGeom prst="rect">
            <a:avLst/>
          </a:pr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Téglalap 102"/>
          <p:cNvSpPr/>
          <p:nvPr/>
        </p:nvSpPr>
        <p:spPr>
          <a:xfrm>
            <a:off x="6517343" y="1238400"/>
            <a:ext cx="214651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hu-HU" sz="2400" dirty="0"/>
              <a:t>2. tulaj fizet a 3-nak</a:t>
            </a:r>
          </a:p>
        </p:txBody>
      </p:sp>
      <p:sp>
        <p:nvSpPr>
          <p:cNvPr id="104" name="Téglalap 103"/>
          <p:cNvSpPr/>
          <p:nvPr/>
        </p:nvSpPr>
        <p:spPr>
          <a:xfrm>
            <a:off x="6520207" y="2166467"/>
            <a:ext cx="2146516" cy="369332"/>
          </a:xfrm>
          <a:prstGeom prst="rect">
            <a:avLst/>
          </a:prstGeom>
          <a:solidFill>
            <a:schemeClr val="accent6">
              <a:lumMod val="40000"/>
              <a:lumOff val="60000"/>
            </a:schemeClr>
          </a:solidFill>
          <a:ln w="254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1. tranzakció</a:t>
            </a:r>
          </a:p>
        </p:txBody>
      </p:sp>
      <p:grpSp>
        <p:nvGrpSpPr>
          <p:cNvPr id="34" name="Csoportba foglalás 33"/>
          <p:cNvGrpSpPr/>
          <p:nvPr/>
        </p:nvGrpSpPr>
        <p:grpSpPr>
          <a:xfrm>
            <a:off x="6507718" y="2560758"/>
            <a:ext cx="2156141" cy="1934659"/>
            <a:chOff x="6613593" y="2560758"/>
            <a:chExt cx="2156141" cy="1934659"/>
          </a:xfrm>
        </p:grpSpPr>
        <p:sp>
          <p:nvSpPr>
            <p:cNvPr id="106" name="Téglalap 105"/>
            <p:cNvSpPr/>
            <p:nvPr/>
          </p:nvSpPr>
          <p:spPr>
            <a:xfrm>
              <a:off x="6623218" y="2560758"/>
              <a:ext cx="2146516" cy="646331"/>
            </a:xfrm>
            <a:prstGeom prst="rect">
              <a:avLst/>
            </a:prstGeom>
            <a:solidFill>
              <a:srgbClr val="F6C1D9"/>
            </a:solidFill>
            <a:ln w="25400">
              <a:solidFill>
                <a:srgbClr val="B04175"/>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2. tulaj pub. kulcsa (cím)</a:t>
              </a:r>
            </a:p>
          </p:txBody>
        </p:sp>
        <p:sp>
          <p:nvSpPr>
            <p:cNvPr id="107" name="Téglalap 106"/>
            <p:cNvSpPr/>
            <p:nvPr/>
          </p:nvSpPr>
          <p:spPr>
            <a:xfrm>
              <a:off x="6613800" y="3200510"/>
              <a:ext cx="2146516" cy="646331"/>
            </a:xfrm>
            <a:prstGeom prst="rect">
              <a:avLst/>
            </a:prstGeom>
            <a:solidFill>
              <a:srgbClr val="F6C1D9"/>
            </a:solidFill>
            <a:ln w="25400">
              <a:solidFill>
                <a:srgbClr val="B04175"/>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fentiekre 1. </a:t>
              </a:r>
              <a:r>
                <a:rPr lang="hu-HU" dirty="0" err="1">
                  <a:solidFill>
                    <a:srgbClr val="000000"/>
                  </a:solidFill>
                  <a:latin typeface="Menlo" charset="0"/>
                </a:rPr>
                <a:t>tul</a:t>
              </a:r>
              <a:r>
                <a:rPr lang="hu-HU" dirty="0">
                  <a:solidFill>
                    <a:srgbClr val="000000"/>
                  </a:solidFill>
                  <a:latin typeface="Menlo" charset="0"/>
                </a:rPr>
                <a:t>. aláírása</a:t>
              </a:r>
            </a:p>
          </p:txBody>
        </p:sp>
        <p:sp>
          <p:nvSpPr>
            <p:cNvPr id="108" name="Téglalap 107"/>
            <p:cNvSpPr/>
            <p:nvPr/>
          </p:nvSpPr>
          <p:spPr>
            <a:xfrm>
              <a:off x="6613593" y="3849086"/>
              <a:ext cx="2146516" cy="646331"/>
            </a:xfrm>
            <a:prstGeom prst="rect">
              <a:avLst/>
            </a:prstGeom>
            <a:solidFill>
              <a:srgbClr val="F6C1D9"/>
            </a:solidFill>
            <a:ln w="25400">
              <a:solidFill>
                <a:srgbClr val="B04175"/>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1. </a:t>
              </a:r>
              <a:r>
                <a:rPr lang="hu-HU" dirty="0" err="1">
                  <a:solidFill>
                    <a:srgbClr val="000000"/>
                  </a:solidFill>
                  <a:latin typeface="Menlo" charset="0"/>
                </a:rPr>
                <a:t>tul</a:t>
              </a:r>
              <a:r>
                <a:rPr lang="hu-HU" dirty="0">
                  <a:solidFill>
                    <a:srgbClr val="000000"/>
                  </a:solidFill>
                  <a:latin typeface="Menlo" charset="0"/>
                </a:rPr>
                <a:t>. pub. kulcsa (1-ből)</a:t>
              </a:r>
            </a:p>
          </p:txBody>
        </p:sp>
      </p:grpSp>
      <p:grpSp>
        <p:nvGrpSpPr>
          <p:cNvPr id="109" name="Csoportba foglalás 108"/>
          <p:cNvGrpSpPr/>
          <p:nvPr/>
        </p:nvGrpSpPr>
        <p:grpSpPr>
          <a:xfrm>
            <a:off x="6505842" y="4523895"/>
            <a:ext cx="2155934" cy="1286083"/>
            <a:chOff x="6613800" y="2560758"/>
            <a:chExt cx="2155934" cy="1286083"/>
          </a:xfrm>
          <a:solidFill>
            <a:schemeClr val="accent4">
              <a:lumMod val="40000"/>
              <a:lumOff val="60000"/>
            </a:schemeClr>
          </a:solidFill>
        </p:grpSpPr>
        <p:sp>
          <p:nvSpPr>
            <p:cNvPr id="110" name="Téglalap 109"/>
            <p:cNvSpPr/>
            <p:nvPr/>
          </p:nvSpPr>
          <p:spPr>
            <a:xfrm>
              <a:off x="6623218" y="2560758"/>
              <a:ext cx="2146516" cy="646331"/>
            </a:xfrm>
            <a:prstGeom prst="rect">
              <a:avLst/>
            </a:prstGeom>
            <a:grpFill/>
            <a:ln w="25400">
              <a:solidFill>
                <a:schemeClr val="accent4"/>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3. tulaj pub. kulcsa (cím)</a:t>
              </a:r>
            </a:p>
          </p:txBody>
        </p:sp>
        <p:sp>
          <p:nvSpPr>
            <p:cNvPr id="111" name="Téglalap 110"/>
            <p:cNvSpPr/>
            <p:nvPr/>
          </p:nvSpPr>
          <p:spPr>
            <a:xfrm>
              <a:off x="6613800" y="3200510"/>
              <a:ext cx="2146516" cy="646331"/>
            </a:xfrm>
            <a:prstGeom prst="rect">
              <a:avLst/>
            </a:prstGeom>
            <a:grpFill/>
            <a:ln w="25400">
              <a:solidFill>
                <a:schemeClr val="accent4"/>
              </a:solidFill>
            </a:ln>
          </p:spPr>
          <p:style>
            <a:lnRef idx="2">
              <a:schemeClr val="dk1"/>
            </a:lnRef>
            <a:fillRef idx="1">
              <a:schemeClr val="lt1"/>
            </a:fillRef>
            <a:effectRef idx="0">
              <a:schemeClr val="dk1"/>
            </a:effectRef>
            <a:fontRef idx="minor">
              <a:schemeClr val="dk1"/>
            </a:fontRef>
          </p:style>
          <p:txBody>
            <a:bodyPr wrap="square">
              <a:spAutoFit/>
            </a:bodyPr>
            <a:lstStyle/>
            <a:p>
              <a:r>
                <a:rPr lang="hu-HU" dirty="0">
                  <a:solidFill>
                    <a:srgbClr val="000000"/>
                  </a:solidFill>
                  <a:latin typeface="Menlo" charset="0"/>
                </a:rPr>
                <a:t>fentiekre 2. </a:t>
              </a:r>
              <a:r>
                <a:rPr lang="hu-HU" dirty="0" err="1">
                  <a:solidFill>
                    <a:srgbClr val="000000"/>
                  </a:solidFill>
                  <a:latin typeface="Menlo" charset="0"/>
                </a:rPr>
                <a:t>tul</a:t>
              </a:r>
              <a:r>
                <a:rPr lang="hu-HU" dirty="0">
                  <a:solidFill>
                    <a:srgbClr val="000000"/>
                  </a:solidFill>
                  <a:latin typeface="Menlo" charset="0"/>
                </a:rPr>
                <a:t>. aláírása</a:t>
              </a:r>
            </a:p>
          </p:txBody>
        </p:sp>
      </p:grpSp>
      <p:cxnSp>
        <p:nvCxnSpPr>
          <p:cNvPr id="118" name="Szögletes összekötő 117"/>
          <p:cNvCxnSpPr>
            <a:stCxn id="106" idx="3"/>
            <a:endCxn id="111" idx="3"/>
          </p:cNvCxnSpPr>
          <p:nvPr/>
        </p:nvCxnSpPr>
        <p:spPr>
          <a:xfrm flipH="1">
            <a:off x="8652358" y="2883924"/>
            <a:ext cx="11501" cy="2602889"/>
          </a:xfrm>
          <a:prstGeom prst="bentConnector3">
            <a:avLst>
              <a:gd name="adj1" fmla="val -2238727"/>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Szövegdoboz 118"/>
          <p:cNvSpPr txBox="1"/>
          <p:nvPr/>
        </p:nvSpPr>
        <p:spPr>
          <a:xfrm rot="5400000">
            <a:off x="8396772" y="3999828"/>
            <a:ext cx="1508131" cy="461665"/>
          </a:xfrm>
          <a:prstGeom prst="rect">
            <a:avLst/>
          </a:prstGeom>
          <a:noFill/>
        </p:spPr>
        <p:txBody>
          <a:bodyPr wrap="square" rtlCol="0">
            <a:spAutoFit/>
          </a:bodyPr>
          <a:lstStyle/>
          <a:p>
            <a:r>
              <a:rPr lang="hu-HU" sz="2400">
                <a:solidFill>
                  <a:schemeClr val="accent1"/>
                </a:solidFill>
              </a:rPr>
              <a:t>ellenőrzés</a:t>
            </a:r>
            <a:endParaRPr lang="hu-HU" sz="2400" dirty="0">
              <a:solidFill>
                <a:schemeClr val="accent1"/>
              </a:solidFill>
            </a:endParaRPr>
          </a:p>
        </p:txBody>
      </p:sp>
      <p:sp>
        <p:nvSpPr>
          <p:cNvPr id="130" name="Szövegdoboz 129"/>
          <p:cNvSpPr txBox="1"/>
          <p:nvPr/>
        </p:nvSpPr>
        <p:spPr>
          <a:xfrm>
            <a:off x="9382310" y="693903"/>
            <a:ext cx="2729148" cy="6001643"/>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hu-HU" sz="2400" dirty="0">
                <a:solidFill>
                  <a:schemeClr val="accent1"/>
                </a:solidFill>
                <a:effectLst/>
              </a:rPr>
              <a:t>Ellenőrzés: az aláírás (cím) publikus kulccsal való dekódolása a tranzakció hash-kódját adja?</a:t>
            </a:r>
          </a:p>
          <a:p>
            <a:endParaRPr lang="hu-HU" sz="2400" dirty="0">
              <a:solidFill>
                <a:schemeClr val="accent1"/>
              </a:solidFill>
              <a:effectLst/>
            </a:endParaRPr>
          </a:p>
          <a:p>
            <a:r>
              <a:rPr lang="hu-HU" sz="2400" dirty="0">
                <a:solidFill>
                  <a:schemeClr val="accent1"/>
                </a:solidFill>
                <a:effectLst/>
              </a:rPr>
              <a:t>a) Ha a másnak címzett pénzt nem a címzett írja alá: nem.</a:t>
            </a:r>
          </a:p>
          <a:p>
            <a:endParaRPr lang="hu-HU" sz="2400" dirty="0">
              <a:solidFill>
                <a:schemeClr val="accent1"/>
              </a:solidFill>
              <a:effectLst/>
            </a:endParaRPr>
          </a:p>
          <a:p>
            <a:r>
              <a:rPr lang="hu-HU" sz="2400" dirty="0">
                <a:solidFill>
                  <a:schemeClr val="accent1"/>
                </a:solidFill>
                <a:effectLst/>
              </a:rPr>
              <a:t>b) Ha átírom a cím kulcsot a sajátomra, az előző aláírás hibás lesz!</a:t>
            </a:r>
          </a:p>
        </p:txBody>
      </p:sp>
      <p:grpSp>
        <p:nvGrpSpPr>
          <p:cNvPr id="137" name="Csoportba foglalás 136"/>
          <p:cNvGrpSpPr/>
          <p:nvPr/>
        </p:nvGrpSpPr>
        <p:grpSpPr>
          <a:xfrm>
            <a:off x="97379" y="6279214"/>
            <a:ext cx="3878308" cy="509423"/>
            <a:chOff x="97379" y="6182964"/>
            <a:chExt cx="3878308" cy="509423"/>
          </a:xfrm>
        </p:grpSpPr>
        <p:sp>
          <p:nvSpPr>
            <p:cNvPr id="133" name="Szövegdoboz 132"/>
            <p:cNvSpPr txBox="1"/>
            <p:nvPr/>
          </p:nvSpPr>
          <p:spPr>
            <a:xfrm>
              <a:off x="97379" y="6230722"/>
              <a:ext cx="362600" cy="461665"/>
            </a:xfrm>
            <a:prstGeom prst="rect">
              <a:avLst/>
            </a:prstGeom>
            <a:noFill/>
          </p:spPr>
          <p:txBody>
            <a:bodyPr wrap="none" rtlCol="0">
              <a:spAutoFit/>
            </a:bodyPr>
            <a:lstStyle/>
            <a:p>
              <a:r>
                <a:rPr lang="hu-HU" sz="2400" dirty="0"/>
                <a:t>A</a:t>
              </a:r>
            </a:p>
          </p:txBody>
        </p:sp>
        <p:grpSp>
          <p:nvGrpSpPr>
            <p:cNvPr id="136" name="Csoportba foglalás 135"/>
            <p:cNvGrpSpPr/>
            <p:nvPr/>
          </p:nvGrpSpPr>
          <p:grpSpPr>
            <a:xfrm>
              <a:off x="97379" y="6182964"/>
              <a:ext cx="3878308" cy="509423"/>
              <a:chOff x="97379" y="6182964"/>
              <a:chExt cx="3878308" cy="509423"/>
            </a:xfrm>
          </p:grpSpPr>
          <p:sp>
            <p:nvSpPr>
              <p:cNvPr id="132" name="Jobbra mutató nyíl 131"/>
              <p:cNvSpPr/>
              <p:nvPr/>
            </p:nvSpPr>
            <p:spPr>
              <a:xfrm>
                <a:off x="435632" y="6337997"/>
                <a:ext cx="309465" cy="247114"/>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4" name="Szövegdoboz 133"/>
              <p:cNvSpPr txBox="1"/>
              <p:nvPr/>
            </p:nvSpPr>
            <p:spPr>
              <a:xfrm>
                <a:off x="760448" y="6230722"/>
                <a:ext cx="3215239" cy="461665"/>
              </a:xfrm>
              <a:prstGeom prst="rect">
                <a:avLst/>
              </a:prstGeom>
              <a:noFill/>
            </p:spPr>
            <p:txBody>
              <a:bodyPr wrap="none" rtlCol="0">
                <a:spAutoFit/>
              </a:bodyPr>
              <a:lstStyle/>
              <a:p>
                <a:r>
                  <a:rPr lang="hu-HU" sz="2400" dirty="0"/>
                  <a:t>jel </a:t>
                </a:r>
                <a:r>
                  <a:rPr lang="hu-HU" sz="2400"/>
                  <a:t>itt közzététel is lehet!</a:t>
                </a:r>
              </a:p>
            </p:txBody>
          </p:sp>
          <p:sp>
            <p:nvSpPr>
              <p:cNvPr id="135" name="Lekerekített téglalap 134"/>
              <p:cNvSpPr/>
              <p:nvPr/>
            </p:nvSpPr>
            <p:spPr>
              <a:xfrm>
                <a:off x="97379" y="6182964"/>
                <a:ext cx="3827045" cy="50942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spTree>
    <p:extLst>
      <p:ext uri="{BB962C8B-B14F-4D97-AF65-F5344CB8AC3E}">
        <p14:creationId xmlns:p14="http://schemas.microsoft.com/office/powerpoint/2010/main" val="823873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67268" y="178420"/>
            <a:ext cx="10950498" cy="584775"/>
          </a:xfrm>
          <a:prstGeom prst="rect">
            <a:avLst/>
          </a:prstGeom>
          <a:noFill/>
        </p:spPr>
        <p:txBody>
          <a:bodyPr wrap="square" rtlCol="0">
            <a:spAutoFit/>
          </a:bodyPr>
          <a:lstStyle/>
          <a:p>
            <a:r>
              <a:rPr lang="hu-HU" sz="3200" dirty="0"/>
              <a:t>A dupla költés megoldása</a:t>
            </a:r>
          </a:p>
        </p:txBody>
      </p:sp>
      <p:sp>
        <p:nvSpPr>
          <p:cNvPr id="3" name="Dia számának helye 2"/>
          <p:cNvSpPr>
            <a:spLocks noGrp="1"/>
          </p:cNvSpPr>
          <p:nvPr>
            <p:ph type="sldNum" sz="quarter" idx="12"/>
          </p:nvPr>
        </p:nvSpPr>
        <p:spPr/>
        <p:txBody>
          <a:bodyPr/>
          <a:lstStyle/>
          <a:p>
            <a:fld id="{7C41E7FA-F4ED-D847-A0D1-553DA4797C2E}" type="slidenum">
              <a:rPr lang="hu-HU" smtClean="0"/>
              <a:t>8</a:t>
            </a:fld>
            <a:r>
              <a:rPr lang="hu-HU" dirty="0"/>
              <a:t> / 30</a:t>
            </a:r>
          </a:p>
        </p:txBody>
      </p:sp>
      <p:grpSp>
        <p:nvGrpSpPr>
          <p:cNvPr id="46" name="Csoportba foglalás 45"/>
          <p:cNvGrpSpPr/>
          <p:nvPr/>
        </p:nvGrpSpPr>
        <p:grpSpPr>
          <a:xfrm rot="20000661">
            <a:off x="1897278" y="3326519"/>
            <a:ext cx="8702242" cy="800531"/>
            <a:chOff x="1636574" y="5319853"/>
            <a:chExt cx="6170116" cy="525958"/>
          </a:xfrm>
          <a:noFill/>
        </p:grpSpPr>
        <p:sp>
          <p:nvSpPr>
            <p:cNvPr id="47" name="Szabadkézi sokszög 46"/>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Szabadkézi sokszög 47"/>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abadkézi sokszög 48"/>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abadkézi sokszög 4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Szabadkézi sokszög 50"/>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abadkézi sokszög 51"/>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abadkézi sokszög 52"/>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Szabadkézi sokszög 53"/>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35" name="Kép 3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7307256" y="1715685"/>
            <a:ext cx="2610890" cy="2396217"/>
          </a:xfrm>
          <a:prstGeom prst="rect">
            <a:avLst/>
          </a:prstGeom>
        </p:spPr>
      </p:pic>
      <p:pic>
        <p:nvPicPr>
          <p:cNvPr id="36" name="Kép 35"/>
          <p:cNvPicPr>
            <a:picLocks noChangeAspect="1"/>
          </p:cNvPicPr>
          <p:nvPr/>
        </p:nvPicPr>
        <p:blipFill>
          <a:blip r:embed="rId5"/>
          <a:stretch>
            <a:fillRect/>
          </a:stretch>
        </p:blipFill>
        <p:spPr>
          <a:xfrm>
            <a:off x="9583077" y="389182"/>
            <a:ext cx="1888150" cy="1888150"/>
          </a:xfrm>
          <a:prstGeom prst="rect">
            <a:avLst/>
          </a:prstGeom>
        </p:spPr>
      </p:pic>
      <p:pic>
        <p:nvPicPr>
          <p:cNvPr id="37" name="Kép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0231" y="168874"/>
            <a:ext cx="2469248" cy="2469248"/>
          </a:xfrm>
          <a:prstGeom prst="rect">
            <a:avLst/>
          </a:prstGeom>
        </p:spPr>
      </p:pic>
      <p:pic>
        <p:nvPicPr>
          <p:cNvPr id="6" name="Kép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4621" y="4816948"/>
            <a:ext cx="2425700" cy="2159000"/>
          </a:xfrm>
          <a:prstGeom prst="rect">
            <a:avLst/>
          </a:prstGeom>
        </p:spPr>
      </p:pic>
      <p:grpSp>
        <p:nvGrpSpPr>
          <p:cNvPr id="19" name="Csoportba foglalás 18"/>
          <p:cNvGrpSpPr/>
          <p:nvPr/>
        </p:nvGrpSpPr>
        <p:grpSpPr>
          <a:xfrm>
            <a:off x="7463548" y="243619"/>
            <a:ext cx="1880966" cy="769441"/>
            <a:chOff x="7463548" y="243619"/>
            <a:chExt cx="1880966" cy="769441"/>
          </a:xfrm>
        </p:grpSpPr>
        <p:sp>
          <p:nvSpPr>
            <p:cNvPr id="38" name="Jobbra mutató nyíl 37"/>
            <p:cNvSpPr/>
            <p:nvPr/>
          </p:nvSpPr>
          <p:spPr>
            <a:xfrm>
              <a:off x="7463548" y="360588"/>
              <a:ext cx="1880966" cy="550577"/>
            </a:xfrm>
            <a:prstGeom prst="rightArrow">
              <a:avLst/>
            </a:prstGeom>
            <a:solidFill>
              <a:srgbClr val="D4C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doboz 8"/>
            <p:cNvSpPr txBox="1"/>
            <p:nvPr/>
          </p:nvSpPr>
          <p:spPr>
            <a:xfrm>
              <a:off x="8092614" y="243619"/>
              <a:ext cx="445956" cy="769441"/>
            </a:xfrm>
            <a:prstGeom prst="rect">
              <a:avLst/>
            </a:prstGeom>
            <a:noFill/>
          </p:spPr>
          <p:txBody>
            <a:bodyPr wrap="none" rtlCol="0">
              <a:spAutoFit/>
            </a:bodyPr>
            <a:lstStyle/>
            <a:p>
              <a:r>
                <a:rPr lang="hu-HU" sz="4400" dirty="0">
                  <a:solidFill>
                    <a:srgbClr val="FF0000"/>
                  </a:solidFill>
                </a:rPr>
                <a:t>?</a:t>
              </a:r>
            </a:p>
          </p:txBody>
        </p:sp>
      </p:grpSp>
      <p:grpSp>
        <p:nvGrpSpPr>
          <p:cNvPr id="22" name="Csoportba foglalás 21"/>
          <p:cNvGrpSpPr/>
          <p:nvPr/>
        </p:nvGrpSpPr>
        <p:grpSpPr>
          <a:xfrm>
            <a:off x="10076126" y="2421513"/>
            <a:ext cx="769441" cy="2623421"/>
            <a:chOff x="10076126" y="2421513"/>
            <a:chExt cx="769441" cy="2623421"/>
          </a:xfrm>
        </p:grpSpPr>
        <p:sp>
          <p:nvSpPr>
            <p:cNvPr id="45" name="Jobbra mutató nyíl 44"/>
            <p:cNvSpPr/>
            <p:nvPr/>
          </p:nvSpPr>
          <p:spPr>
            <a:xfrm rot="6512391">
              <a:off x="9125268" y="3457935"/>
              <a:ext cx="2623421" cy="550577"/>
            </a:xfrm>
            <a:prstGeom prst="rightArrow">
              <a:avLst/>
            </a:prstGeom>
            <a:solidFill>
              <a:srgbClr val="D4C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Szövegdoboz 76"/>
            <p:cNvSpPr txBox="1"/>
            <p:nvPr/>
          </p:nvSpPr>
          <p:spPr>
            <a:xfrm rot="17307701">
              <a:off x="10237869" y="3242911"/>
              <a:ext cx="445956" cy="769441"/>
            </a:xfrm>
            <a:prstGeom prst="rect">
              <a:avLst/>
            </a:prstGeom>
            <a:noFill/>
          </p:spPr>
          <p:txBody>
            <a:bodyPr wrap="none" rtlCol="0">
              <a:spAutoFit/>
            </a:bodyPr>
            <a:lstStyle/>
            <a:p>
              <a:r>
                <a:rPr lang="hu-HU" sz="4400">
                  <a:solidFill>
                    <a:srgbClr val="FF0000"/>
                  </a:solidFill>
                </a:rPr>
                <a:t>?</a:t>
              </a:r>
            </a:p>
          </p:txBody>
        </p:sp>
      </p:grpSp>
      <p:grpSp>
        <p:nvGrpSpPr>
          <p:cNvPr id="18" name="Csoportba foglalás 17"/>
          <p:cNvGrpSpPr/>
          <p:nvPr/>
        </p:nvGrpSpPr>
        <p:grpSpPr>
          <a:xfrm>
            <a:off x="6520928" y="1465576"/>
            <a:ext cx="1127693" cy="923330"/>
            <a:chOff x="6520928" y="1465576"/>
            <a:chExt cx="1127693" cy="923330"/>
          </a:xfrm>
        </p:grpSpPr>
        <p:sp>
          <p:nvSpPr>
            <p:cNvPr id="44" name="Jobbra mutató nyíl 43"/>
            <p:cNvSpPr/>
            <p:nvPr/>
          </p:nvSpPr>
          <p:spPr>
            <a:xfrm rot="12292487">
              <a:off x="6520928" y="1505396"/>
              <a:ext cx="1020745" cy="550577"/>
            </a:xfrm>
            <a:prstGeom prst="rightArrow">
              <a:avLst/>
            </a:prstGeom>
            <a:solidFill>
              <a:srgbClr val="D4C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Szövegdoboz 9"/>
            <p:cNvSpPr txBox="1"/>
            <p:nvPr/>
          </p:nvSpPr>
          <p:spPr>
            <a:xfrm>
              <a:off x="6763442" y="1465576"/>
              <a:ext cx="885179" cy="923330"/>
            </a:xfrm>
            <a:prstGeom prst="rect">
              <a:avLst/>
            </a:prstGeom>
            <a:noFill/>
          </p:spPr>
          <p:txBody>
            <a:bodyPr wrap="none" rtlCol="0">
              <a:spAutoFit/>
            </a:bodyPr>
            <a:lstStyle/>
            <a:p>
              <a:r>
                <a:rPr lang="hu-HU" sz="5400" dirty="0">
                  <a:solidFill>
                    <a:schemeClr val="accent6">
                      <a:lumMod val="75000"/>
                    </a:schemeClr>
                  </a:solidFill>
                  <a:sym typeface="Wingdings" charset="2"/>
                </a:rPr>
                <a:t></a:t>
              </a:r>
              <a:r>
                <a:rPr lang="hu-HU" sz="5400" dirty="0">
                  <a:solidFill>
                    <a:schemeClr val="accent6">
                      <a:lumMod val="75000"/>
                    </a:schemeClr>
                  </a:solidFill>
                </a:rPr>
                <a:t> </a:t>
              </a:r>
              <a:endParaRPr lang="hu-HU" sz="5400" dirty="0">
                <a:solidFill>
                  <a:schemeClr val="accent6">
                    <a:lumMod val="75000"/>
                  </a:schemeClr>
                </a:solidFill>
                <a:latin typeface="Wingdings 2" charset="2"/>
                <a:ea typeface="Wingdings 2" charset="2"/>
                <a:cs typeface="Wingdings 2" charset="2"/>
              </a:endParaRPr>
            </a:p>
          </p:txBody>
        </p:sp>
      </p:grpSp>
      <p:grpSp>
        <p:nvGrpSpPr>
          <p:cNvPr id="20" name="Csoportba foglalás 19"/>
          <p:cNvGrpSpPr/>
          <p:nvPr/>
        </p:nvGrpSpPr>
        <p:grpSpPr>
          <a:xfrm>
            <a:off x="9248226" y="1086765"/>
            <a:ext cx="885179" cy="1020745"/>
            <a:chOff x="9248226" y="1086765"/>
            <a:chExt cx="885179" cy="1020745"/>
          </a:xfrm>
        </p:grpSpPr>
        <p:sp>
          <p:nvSpPr>
            <p:cNvPr id="79" name="Jobbra mutató nyíl 78"/>
            <p:cNvSpPr/>
            <p:nvPr/>
          </p:nvSpPr>
          <p:spPr>
            <a:xfrm rot="7938620">
              <a:off x="9042814" y="1321849"/>
              <a:ext cx="1020745" cy="550577"/>
            </a:xfrm>
            <a:prstGeom prst="rightArrow">
              <a:avLst/>
            </a:prstGeom>
            <a:solidFill>
              <a:srgbClr val="D4C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Szövegdoboz 79"/>
            <p:cNvSpPr txBox="1"/>
            <p:nvPr/>
          </p:nvSpPr>
          <p:spPr>
            <a:xfrm>
              <a:off x="9248226" y="1168290"/>
              <a:ext cx="885179" cy="923330"/>
            </a:xfrm>
            <a:prstGeom prst="rect">
              <a:avLst/>
            </a:prstGeom>
            <a:noFill/>
          </p:spPr>
          <p:txBody>
            <a:bodyPr wrap="none" rtlCol="0">
              <a:spAutoFit/>
            </a:bodyPr>
            <a:lstStyle/>
            <a:p>
              <a:r>
                <a:rPr lang="hu-HU" sz="5400" dirty="0">
                  <a:solidFill>
                    <a:schemeClr val="accent6">
                      <a:lumMod val="75000"/>
                    </a:schemeClr>
                  </a:solidFill>
                  <a:sym typeface="Wingdings" charset="2"/>
                </a:rPr>
                <a:t></a:t>
              </a:r>
              <a:r>
                <a:rPr lang="hu-HU" sz="5400" dirty="0">
                  <a:solidFill>
                    <a:schemeClr val="accent6">
                      <a:lumMod val="75000"/>
                    </a:schemeClr>
                  </a:solidFill>
                </a:rPr>
                <a:t> </a:t>
              </a:r>
              <a:endParaRPr lang="hu-HU" sz="5400" dirty="0">
                <a:solidFill>
                  <a:schemeClr val="accent6">
                    <a:lumMod val="75000"/>
                  </a:schemeClr>
                </a:solidFill>
                <a:latin typeface="Wingdings 2" charset="2"/>
                <a:ea typeface="Wingdings 2" charset="2"/>
                <a:cs typeface="Wingdings 2" charset="2"/>
              </a:endParaRPr>
            </a:p>
          </p:txBody>
        </p:sp>
      </p:grpSp>
      <p:grpSp>
        <p:nvGrpSpPr>
          <p:cNvPr id="21" name="Csoportba foglalás 20"/>
          <p:cNvGrpSpPr/>
          <p:nvPr/>
        </p:nvGrpSpPr>
        <p:grpSpPr>
          <a:xfrm>
            <a:off x="9649279" y="2151676"/>
            <a:ext cx="714378" cy="1141827"/>
            <a:chOff x="9649279" y="2151676"/>
            <a:chExt cx="714378" cy="1141827"/>
          </a:xfrm>
        </p:grpSpPr>
        <p:sp>
          <p:nvSpPr>
            <p:cNvPr id="81" name="Jobbra mutató nyíl 80"/>
            <p:cNvSpPr/>
            <p:nvPr/>
          </p:nvSpPr>
          <p:spPr>
            <a:xfrm rot="18227601">
              <a:off x="9517455" y="2447301"/>
              <a:ext cx="1141827" cy="550577"/>
            </a:xfrm>
            <a:prstGeom prst="rightArrow">
              <a:avLst/>
            </a:prstGeom>
            <a:solidFill>
              <a:srgbClr val="D4C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p:cNvPicPr>
              <a:picLocks noChangeAspect="1"/>
            </p:cNvPicPr>
            <p:nvPr/>
          </p:nvPicPr>
          <p:blipFill>
            <a:blip r:embed="rId8"/>
            <a:stretch>
              <a:fillRect/>
            </a:stretch>
          </p:blipFill>
          <p:spPr>
            <a:xfrm>
              <a:off x="9649279" y="2470210"/>
              <a:ext cx="669236" cy="669236"/>
            </a:xfrm>
            <a:prstGeom prst="rect">
              <a:avLst/>
            </a:prstGeom>
          </p:spPr>
        </p:pic>
      </p:grpSp>
      <p:grpSp>
        <p:nvGrpSpPr>
          <p:cNvPr id="12" name="Csoportba foglalás 11"/>
          <p:cNvGrpSpPr/>
          <p:nvPr/>
        </p:nvGrpSpPr>
        <p:grpSpPr>
          <a:xfrm rot="895841">
            <a:off x="9017537" y="3997643"/>
            <a:ext cx="550577" cy="908148"/>
            <a:chOff x="9078497" y="3973259"/>
            <a:chExt cx="550577" cy="908148"/>
          </a:xfrm>
        </p:grpSpPr>
        <p:sp>
          <p:nvSpPr>
            <p:cNvPr id="76" name="Jobbra mutató nyíl 75"/>
            <p:cNvSpPr/>
            <p:nvPr/>
          </p:nvSpPr>
          <p:spPr>
            <a:xfrm rot="16200000">
              <a:off x="8950606" y="4101150"/>
              <a:ext cx="806360" cy="550577"/>
            </a:xfrm>
            <a:prstGeom prst="rightArrow">
              <a:avLst/>
            </a:prstGeom>
            <a:solidFill>
              <a:srgbClr val="D4C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Szövegdoboz 82"/>
            <p:cNvSpPr txBox="1"/>
            <p:nvPr/>
          </p:nvSpPr>
          <p:spPr>
            <a:xfrm>
              <a:off x="9160326" y="4111966"/>
              <a:ext cx="445956" cy="769441"/>
            </a:xfrm>
            <a:prstGeom prst="rect">
              <a:avLst/>
            </a:prstGeom>
            <a:noFill/>
          </p:spPr>
          <p:txBody>
            <a:bodyPr wrap="none" rtlCol="0">
              <a:spAutoFit/>
            </a:bodyPr>
            <a:lstStyle/>
            <a:p>
              <a:r>
                <a:rPr lang="hu-HU" sz="4400" dirty="0">
                  <a:solidFill>
                    <a:srgbClr val="FF0000"/>
                  </a:solidFill>
                </a:rPr>
                <a:t>?</a:t>
              </a:r>
            </a:p>
          </p:txBody>
        </p:sp>
      </p:grpSp>
      <p:grpSp>
        <p:nvGrpSpPr>
          <p:cNvPr id="13" name="Csoportba foglalás 12"/>
          <p:cNvGrpSpPr/>
          <p:nvPr/>
        </p:nvGrpSpPr>
        <p:grpSpPr>
          <a:xfrm>
            <a:off x="7921328" y="4073749"/>
            <a:ext cx="567189" cy="1020745"/>
            <a:chOff x="7921328" y="4073749"/>
            <a:chExt cx="567189" cy="1020745"/>
          </a:xfrm>
        </p:grpSpPr>
        <p:sp>
          <p:nvSpPr>
            <p:cNvPr id="82" name="Jobbra mutató nyíl 81"/>
            <p:cNvSpPr/>
            <p:nvPr/>
          </p:nvSpPr>
          <p:spPr>
            <a:xfrm rot="3692477">
              <a:off x="7702856" y="4308833"/>
              <a:ext cx="1020745" cy="550577"/>
            </a:xfrm>
            <a:prstGeom prst="rightArrow">
              <a:avLst/>
            </a:prstGeom>
            <a:solidFill>
              <a:srgbClr val="D4C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Szövegdoboz 77"/>
            <p:cNvSpPr txBox="1"/>
            <p:nvPr/>
          </p:nvSpPr>
          <p:spPr>
            <a:xfrm rot="20024793">
              <a:off x="7921328" y="4097152"/>
              <a:ext cx="478016" cy="769441"/>
            </a:xfrm>
            <a:prstGeom prst="rect">
              <a:avLst/>
            </a:prstGeom>
            <a:noFill/>
          </p:spPr>
          <p:txBody>
            <a:bodyPr wrap="none" rtlCol="0">
              <a:spAutoFit/>
            </a:bodyPr>
            <a:lstStyle/>
            <a:p>
              <a:r>
                <a:rPr lang="hu-HU" sz="4400" dirty="0">
                  <a:solidFill>
                    <a:srgbClr val="FF0000"/>
                  </a:solidFill>
                </a:rPr>
                <a:t>X</a:t>
              </a:r>
            </a:p>
          </p:txBody>
        </p:sp>
      </p:grpSp>
      <p:grpSp>
        <p:nvGrpSpPr>
          <p:cNvPr id="16" name="Csoportba foglalás 15"/>
          <p:cNvGrpSpPr/>
          <p:nvPr/>
        </p:nvGrpSpPr>
        <p:grpSpPr>
          <a:xfrm>
            <a:off x="4303262" y="3148025"/>
            <a:ext cx="2589800" cy="3670451"/>
            <a:chOff x="4303262" y="3148025"/>
            <a:chExt cx="2589800" cy="3670451"/>
          </a:xfrm>
        </p:grpSpPr>
        <p:pic>
          <p:nvPicPr>
            <p:cNvPr id="8" name="Kép 7"/>
            <p:cNvPicPr>
              <a:picLocks noChangeAspect="1"/>
            </p:cNvPicPr>
            <p:nvPr/>
          </p:nvPicPr>
          <p:blipFill>
            <a:blip r:embed="rId9"/>
            <a:stretch>
              <a:fillRect/>
            </a:stretch>
          </p:blipFill>
          <p:spPr>
            <a:xfrm>
              <a:off x="4303262" y="4006617"/>
              <a:ext cx="2588400" cy="2811859"/>
            </a:xfrm>
            <a:prstGeom prst="rect">
              <a:avLst/>
            </a:prstGeom>
            <a:ln w="25400">
              <a:solidFill>
                <a:schemeClr val="dk1"/>
              </a:solidFill>
            </a:ln>
          </p:spPr>
        </p:pic>
        <p:sp>
          <p:nvSpPr>
            <p:cNvPr id="14" name="Szövegdoboz 13"/>
            <p:cNvSpPr txBox="1"/>
            <p:nvPr/>
          </p:nvSpPr>
          <p:spPr>
            <a:xfrm>
              <a:off x="4303262" y="3148025"/>
              <a:ext cx="2589800" cy="830997"/>
            </a:xfrm>
            <a:prstGeom prst="rect">
              <a:avLst/>
            </a:prstGeom>
            <a:gradFill flip="none" rotWithShape="1">
              <a:gsLst>
                <a:gs pos="0">
                  <a:schemeClr val="accent6">
                    <a:lumMod val="60000"/>
                    <a:lumOff val="40000"/>
                  </a:schemeClr>
                </a:gs>
                <a:gs pos="100000">
                  <a:srgbClr val="D49899"/>
                </a:gs>
              </a:gsLst>
              <a:lin ang="0" scaled="1"/>
              <a:tileRect/>
            </a:gradFill>
            <a:ln w="25400">
              <a:solidFill>
                <a:schemeClr val="dk1"/>
              </a:solidFill>
            </a:ln>
          </p:spPr>
          <p:txBody>
            <a:bodyPr wrap="square" rtlCol="0">
              <a:spAutoFit/>
            </a:bodyPr>
            <a:lstStyle/>
            <a:p>
              <a:pPr algn="ctr"/>
              <a:r>
                <a:rPr lang="hu-HU" sz="2400" dirty="0"/>
                <a:t>Hiteles tulajdonosi</a:t>
              </a:r>
            </a:p>
            <a:p>
              <a:pPr algn="ctr"/>
              <a:r>
                <a:rPr lang="hu-HU" sz="2400" dirty="0"/>
                <a:t>lista (főkönyv)</a:t>
              </a:r>
            </a:p>
          </p:txBody>
        </p:sp>
      </p:grpSp>
      <p:sp>
        <p:nvSpPr>
          <p:cNvPr id="17" name="Szövegdoboz 16"/>
          <p:cNvSpPr txBox="1"/>
          <p:nvPr/>
        </p:nvSpPr>
        <p:spPr>
          <a:xfrm>
            <a:off x="21012" y="764553"/>
            <a:ext cx="4239519"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charset="0"/>
              <a:buChar char="•"/>
            </a:pPr>
            <a:r>
              <a:rPr lang="hu-HU" sz="2400" dirty="0"/>
              <a:t>A dupla költés ellenőrzéséhez a banknak be kell jelenteni minden tranzakciót!</a:t>
            </a:r>
          </a:p>
          <a:p>
            <a:pPr marL="342900" indent="-342900">
              <a:buFont typeface="Arial" charset="0"/>
              <a:buChar char="•"/>
            </a:pPr>
            <a:endParaRPr lang="hu-HU" sz="1200" dirty="0"/>
          </a:p>
          <a:p>
            <a:pPr marL="342900" indent="-342900">
              <a:buFont typeface="Arial" charset="0"/>
              <a:buChar char="•"/>
            </a:pPr>
            <a:r>
              <a:rPr lang="hu-HU" sz="2400" dirty="0"/>
              <a:t>A teljes rendszer hitelességét a bank adja (hiányosság)!</a:t>
            </a:r>
          </a:p>
        </p:txBody>
      </p:sp>
      <p:grpSp>
        <p:nvGrpSpPr>
          <p:cNvPr id="24" name="Csoportba foglalás 23"/>
          <p:cNvGrpSpPr/>
          <p:nvPr/>
        </p:nvGrpSpPr>
        <p:grpSpPr>
          <a:xfrm rot="19815917">
            <a:off x="6673395" y="-1293197"/>
            <a:ext cx="3305925" cy="550577"/>
            <a:chOff x="719387" y="3827179"/>
            <a:chExt cx="3305925" cy="550577"/>
          </a:xfrm>
        </p:grpSpPr>
        <p:sp>
          <p:nvSpPr>
            <p:cNvPr id="88" name="Jobbra mutató nyíl 87"/>
            <p:cNvSpPr/>
            <p:nvPr/>
          </p:nvSpPr>
          <p:spPr>
            <a:xfrm rot="10800000">
              <a:off x="719387" y="3827179"/>
              <a:ext cx="3305925" cy="550577"/>
            </a:xfrm>
            <a:prstGeom prst="rightArrow">
              <a:avLst/>
            </a:prstGeom>
            <a:solidFill>
              <a:srgbClr val="76D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Szövegdoboz 22"/>
            <p:cNvSpPr txBox="1"/>
            <p:nvPr/>
          </p:nvSpPr>
          <p:spPr>
            <a:xfrm>
              <a:off x="1504321" y="3864375"/>
              <a:ext cx="2119491" cy="461665"/>
            </a:xfrm>
            <a:prstGeom prst="rect">
              <a:avLst/>
            </a:prstGeom>
            <a:noFill/>
          </p:spPr>
          <p:txBody>
            <a:bodyPr wrap="none" rtlCol="0">
              <a:spAutoFit/>
            </a:bodyPr>
            <a:lstStyle/>
            <a:p>
              <a:r>
                <a:rPr lang="hu-HU" sz="2400" dirty="0"/>
                <a:t>Kié a bankjegy?</a:t>
              </a:r>
            </a:p>
          </p:txBody>
        </p:sp>
      </p:grpSp>
      <p:grpSp>
        <p:nvGrpSpPr>
          <p:cNvPr id="90" name="Csoportba foglalás 89"/>
          <p:cNvGrpSpPr/>
          <p:nvPr/>
        </p:nvGrpSpPr>
        <p:grpSpPr>
          <a:xfrm rot="8834923">
            <a:off x="6941328" y="7708478"/>
            <a:ext cx="3305925" cy="550577"/>
            <a:chOff x="719387" y="3827179"/>
            <a:chExt cx="3305925" cy="550577"/>
          </a:xfrm>
        </p:grpSpPr>
        <p:sp>
          <p:nvSpPr>
            <p:cNvPr id="91" name="Jobbra mutató nyíl 90"/>
            <p:cNvSpPr/>
            <p:nvPr/>
          </p:nvSpPr>
          <p:spPr>
            <a:xfrm rot="10800000">
              <a:off x="719387" y="3827179"/>
              <a:ext cx="3305925" cy="550577"/>
            </a:xfrm>
            <a:prstGeom prst="rightArrow">
              <a:avLst/>
            </a:prstGeom>
            <a:solidFill>
              <a:srgbClr val="76D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Szövegdoboz 91"/>
            <p:cNvSpPr txBox="1"/>
            <p:nvPr/>
          </p:nvSpPr>
          <p:spPr>
            <a:xfrm rot="10875598">
              <a:off x="1995642" y="3864376"/>
              <a:ext cx="1136850" cy="461665"/>
            </a:xfrm>
            <a:prstGeom prst="rect">
              <a:avLst/>
            </a:prstGeom>
            <a:noFill/>
          </p:spPr>
          <p:txBody>
            <a:bodyPr wrap="none" rtlCol="0">
              <a:spAutoFit/>
            </a:bodyPr>
            <a:lstStyle/>
            <a:p>
              <a:r>
                <a:rPr lang="hu-HU" sz="2400" dirty="0">
                  <a:solidFill>
                    <a:srgbClr val="005630"/>
                  </a:solidFill>
                </a:rPr>
                <a:t>Alice-</a:t>
              </a:r>
              <a:r>
                <a:rPr lang="hu-HU" sz="2400" dirty="0" err="1">
                  <a:solidFill>
                    <a:srgbClr val="005630"/>
                  </a:solidFill>
                </a:rPr>
                <a:t>é</a:t>
              </a:r>
              <a:r>
                <a:rPr lang="hu-HU" sz="2400" dirty="0">
                  <a:solidFill>
                    <a:srgbClr val="005630"/>
                  </a:solidFill>
                </a:rPr>
                <a:t>!</a:t>
              </a:r>
            </a:p>
          </p:txBody>
        </p:sp>
      </p:grpSp>
      <p:grpSp>
        <p:nvGrpSpPr>
          <p:cNvPr id="93" name="Csoportba foglalás 92"/>
          <p:cNvGrpSpPr/>
          <p:nvPr/>
        </p:nvGrpSpPr>
        <p:grpSpPr>
          <a:xfrm rot="908537">
            <a:off x="3536460" y="7820833"/>
            <a:ext cx="2006689" cy="550577"/>
            <a:chOff x="719387" y="3827179"/>
            <a:chExt cx="3305925" cy="550577"/>
          </a:xfrm>
        </p:grpSpPr>
        <p:sp>
          <p:nvSpPr>
            <p:cNvPr id="94" name="Jobbra mutató nyíl 93"/>
            <p:cNvSpPr/>
            <p:nvPr/>
          </p:nvSpPr>
          <p:spPr>
            <a:xfrm rot="10800000">
              <a:off x="719387" y="3827179"/>
              <a:ext cx="3305925" cy="550577"/>
            </a:xfrm>
            <a:prstGeom prst="rightArrow">
              <a:avLst/>
            </a:prstGeom>
            <a:solidFill>
              <a:srgbClr val="76D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Szövegdoboz 94"/>
            <p:cNvSpPr txBox="1"/>
            <p:nvPr/>
          </p:nvSpPr>
          <p:spPr>
            <a:xfrm>
              <a:off x="2033057" y="3854025"/>
              <a:ext cx="1173075" cy="461665"/>
            </a:xfrm>
            <a:prstGeom prst="rect">
              <a:avLst/>
            </a:prstGeom>
            <a:noFill/>
          </p:spPr>
          <p:txBody>
            <a:bodyPr wrap="none" rtlCol="0">
              <a:spAutoFit/>
            </a:bodyPr>
            <a:lstStyle/>
            <a:p>
              <a:r>
                <a:rPr lang="hu-HU" sz="2400" dirty="0"/>
                <a:t>Kié?</a:t>
              </a:r>
            </a:p>
          </p:txBody>
        </p:sp>
      </p:grpSp>
      <p:grpSp>
        <p:nvGrpSpPr>
          <p:cNvPr id="96" name="Csoportba foglalás 95"/>
          <p:cNvGrpSpPr/>
          <p:nvPr/>
        </p:nvGrpSpPr>
        <p:grpSpPr>
          <a:xfrm rot="10800000">
            <a:off x="5750031" y="7710595"/>
            <a:ext cx="2006690" cy="550577"/>
            <a:chOff x="719387" y="3827179"/>
            <a:chExt cx="3305925" cy="550577"/>
          </a:xfrm>
        </p:grpSpPr>
        <p:sp>
          <p:nvSpPr>
            <p:cNvPr id="97" name="Jobbra mutató nyíl 96"/>
            <p:cNvSpPr/>
            <p:nvPr/>
          </p:nvSpPr>
          <p:spPr>
            <a:xfrm rot="10800000">
              <a:off x="719387" y="3827179"/>
              <a:ext cx="3305925" cy="550577"/>
            </a:xfrm>
            <a:prstGeom prst="rightArrow">
              <a:avLst/>
            </a:prstGeom>
            <a:solidFill>
              <a:srgbClr val="76D6FF"/>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Szövegdoboz 97"/>
            <p:cNvSpPr txBox="1"/>
            <p:nvPr/>
          </p:nvSpPr>
          <p:spPr>
            <a:xfrm rot="10800000">
              <a:off x="1706245" y="3860120"/>
              <a:ext cx="2120723" cy="461665"/>
            </a:xfrm>
            <a:prstGeom prst="rect">
              <a:avLst/>
            </a:prstGeom>
            <a:noFill/>
          </p:spPr>
          <p:txBody>
            <a:bodyPr wrap="none" rtlCol="0">
              <a:spAutoFit/>
            </a:bodyPr>
            <a:lstStyle/>
            <a:p>
              <a:r>
                <a:rPr lang="hu-HU" sz="2400">
                  <a:solidFill>
                    <a:srgbClr val="FF0000"/>
                  </a:solidFill>
                </a:rPr>
                <a:t>A </a:t>
              </a:r>
              <a:r>
                <a:rPr lang="hu-HU" sz="2400" dirty="0">
                  <a:solidFill>
                    <a:srgbClr val="FF0000"/>
                  </a:solidFill>
                </a:rPr>
                <a:t>banké!</a:t>
              </a:r>
            </a:p>
          </p:txBody>
        </p:sp>
      </p:grpSp>
      <p:pic>
        <p:nvPicPr>
          <p:cNvPr id="25" name="Kép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7636766">
            <a:off x="8808666" y="8159638"/>
            <a:ext cx="3256624" cy="1967544"/>
          </a:xfrm>
          <a:prstGeom prst="rect">
            <a:avLst/>
          </a:prstGeom>
          <a:solidFill>
            <a:schemeClr val="bg1"/>
          </a:solidFill>
          <a:ln w="19050">
            <a:solidFill>
              <a:schemeClr val="tx1"/>
            </a:solidFill>
          </a:ln>
          <a:effectLst>
            <a:outerShdw blurRad="50800" dist="76200" dir="2700000" algn="tl" rotWithShape="0">
              <a:prstClr val="black">
                <a:alpha val="40000"/>
              </a:prstClr>
            </a:outerShdw>
          </a:effectLst>
        </p:spPr>
      </p:pic>
      <p:sp>
        <p:nvSpPr>
          <p:cNvPr id="26" name="Téglalap 25"/>
          <p:cNvSpPr/>
          <p:nvPr/>
        </p:nvSpPr>
        <p:spPr>
          <a:xfrm>
            <a:off x="10440" y="2921346"/>
            <a:ext cx="4225773"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hu-HU" sz="2400" dirty="0"/>
              <a:t>A tulajdonosi lista azzal egyenér-</a:t>
            </a:r>
            <a:r>
              <a:rPr lang="hu-HU" sz="2400" dirty="0" err="1"/>
              <a:t>tékű</a:t>
            </a:r>
            <a:r>
              <a:rPr lang="hu-HU" sz="2400" dirty="0"/>
              <a:t>, hogy a bankjegy elfogadó-ja az átvett bankjegyet a bank-</a:t>
            </a:r>
            <a:r>
              <a:rPr lang="hu-HU" sz="2400" dirty="0" err="1"/>
              <a:t>nak</a:t>
            </a:r>
            <a:r>
              <a:rPr lang="hu-HU" sz="2400" dirty="0"/>
              <a:t> elküldi, aki </a:t>
            </a:r>
            <a:r>
              <a:rPr lang="hu-HU" sz="2400" u="sng" dirty="0"/>
              <a:t>egy nyilvános főkönyvben azt közzéteszi, ha </a:t>
            </a:r>
          </a:p>
          <a:p>
            <a:r>
              <a:rPr lang="hu-HU" sz="2400" u="sng" dirty="0"/>
              <a:t>a bankjegy az utolsó ismert állapotából szabályos költések-kel jutott az aktuális állapotába</a:t>
            </a:r>
            <a:r>
              <a:rPr lang="hu-HU" sz="2400" dirty="0"/>
              <a:t>.</a:t>
            </a:r>
          </a:p>
        </p:txBody>
      </p:sp>
      <p:sp>
        <p:nvSpPr>
          <p:cNvPr id="27" name="Szövegdoboz 26"/>
          <p:cNvSpPr txBox="1"/>
          <p:nvPr/>
        </p:nvSpPr>
        <p:spPr>
          <a:xfrm>
            <a:off x="10440" y="5999369"/>
            <a:ext cx="407686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hu-HU" sz="2400" dirty="0"/>
              <a:t>A lekérdezés után adott ideig a lekérdezőnek zárolja a pénzt.</a:t>
            </a:r>
          </a:p>
        </p:txBody>
      </p:sp>
      <p:sp>
        <p:nvSpPr>
          <p:cNvPr id="4" name="Szövegdoboz 3"/>
          <p:cNvSpPr txBox="1"/>
          <p:nvPr/>
        </p:nvSpPr>
        <p:spPr>
          <a:xfrm>
            <a:off x="5551647" y="2296180"/>
            <a:ext cx="787395" cy="461665"/>
          </a:xfrm>
          <a:prstGeom prst="rect">
            <a:avLst/>
          </a:prstGeom>
          <a:noFill/>
        </p:spPr>
        <p:txBody>
          <a:bodyPr wrap="none" rtlCol="0">
            <a:spAutoFit/>
          </a:bodyPr>
          <a:lstStyle/>
          <a:p>
            <a:r>
              <a:rPr lang="hu-HU" sz="2400" dirty="0"/>
              <a:t>Alice</a:t>
            </a:r>
          </a:p>
        </p:txBody>
      </p:sp>
      <p:sp>
        <p:nvSpPr>
          <p:cNvPr id="84" name="Szövegdoboz 83"/>
          <p:cNvSpPr txBox="1"/>
          <p:nvPr/>
        </p:nvSpPr>
        <p:spPr>
          <a:xfrm>
            <a:off x="10966309" y="1254020"/>
            <a:ext cx="675185" cy="461665"/>
          </a:xfrm>
          <a:prstGeom prst="rect">
            <a:avLst/>
          </a:prstGeom>
          <a:noFill/>
        </p:spPr>
        <p:txBody>
          <a:bodyPr wrap="none" rtlCol="0">
            <a:spAutoFit/>
          </a:bodyPr>
          <a:lstStyle/>
          <a:p>
            <a:r>
              <a:rPr lang="hu-HU" sz="2400" dirty="0"/>
              <a:t>Bob</a:t>
            </a:r>
          </a:p>
        </p:txBody>
      </p:sp>
      <p:sp>
        <p:nvSpPr>
          <p:cNvPr id="85" name="Szövegdoboz 84"/>
          <p:cNvSpPr txBox="1"/>
          <p:nvPr/>
        </p:nvSpPr>
        <p:spPr>
          <a:xfrm>
            <a:off x="9462377" y="5638791"/>
            <a:ext cx="1059906" cy="461665"/>
          </a:xfrm>
          <a:prstGeom prst="rect">
            <a:avLst/>
          </a:prstGeom>
          <a:noFill/>
        </p:spPr>
        <p:txBody>
          <a:bodyPr wrap="none" rtlCol="0">
            <a:spAutoFit/>
          </a:bodyPr>
          <a:lstStyle/>
          <a:p>
            <a:r>
              <a:rPr lang="hu-HU" sz="2400" dirty="0"/>
              <a:t>Charlie</a:t>
            </a:r>
          </a:p>
        </p:txBody>
      </p:sp>
    </p:spTree>
    <p:extLst>
      <p:ext uri="{BB962C8B-B14F-4D97-AF65-F5344CB8AC3E}">
        <p14:creationId xmlns:p14="http://schemas.microsoft.com/office/powerpoint/2010/main" val="159728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nodeType="click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5000" fill="hold" nodeType="clickEffect">
                                  <p:stCondLst>
                                    <p:cond delay="0"/>
                                  </p:stCondLst>
                                  <p:childTnLst>
                                    <p:animEffect transition="out" filter="fade">
                                      <p:cBhvr>
                                        <p:cTn id="11" dur="500" tmFilter="0, 0; .2, .5; .8, .5; 1, 0"/>
                                        <p:tgtEl>
                                          <p:spTgt spid="19"/>
                                        </p:tgtEl>
                                      </p:cBhvr>
                                    </p:animEffect>
                                    <p:animScale>
                                      <p:cBhvr>
                                        <p:cTn id="12" dur="250" autoRev="1" fill="hold"/>
                                        <p:tgtEl>
                                          <p:spTgt spid="1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70833E-6 -3.7037E-7 L 0.00703 0.49676 " pathEditMode="relative" rAng="0" ptsTypes="AA">
                                      <p:cBhvr>
                                        <p:cTn id="16" dur="2000" fill="hold"/>
                                        <p:tgtEl>
                                          <p:spTgt spid="24"/>
                                        </p:tgtEl>
                                        <p:attrNameLst>
                                          <p:attrName>ppt_x</p:attrName>
                                          <p:attrName>ppt_y</p:attrName>
                                        </p:attrNameLst>
                                      </p:cBhvr>
                                      <p:rCtr x="352" y="24838"/>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29167E-6 -3.7037E-7 L -0.01055 -0.6838 " pathEditMode="relative" rAng="0" ptsTypes="AA">
                                      <p:cBhvr>
                                        <p:cTn id="20" dur="2000" fill="hold"/>
                                        <p:tgtEl>
                                          <p:spTgt spid="90"/>
                                        </p:tgtEl>
                                        <p:attrNameLst>
                                          <p:attrName>ppt_x</p:attrName>
                                          <p:attrName>ppt_y</p:attrName>
                                        </p:attrNameLst>
                                      </p:cBhvr>
                                      <p:rCtr x="-534" y="-34190"/>
                                    </p:animMotion>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90"/>
                                        </p:tgtEl>
                                      </p:cBhvr>
                                    </p:animEffect>
                                    <p:set>
                                      <p:cBhvr>
                                        <p:cTn id="27" dur="1" fill="hold">
                                          <p:stCondLst>
                                            <p:cond delay="499"/>
                                          </p:stCondLst>
                                        </p:cTn>
                                        <p:tgtEl>
                                          <p:spTgt spid="90"/>
                                        </p:tgtEl>
                                        <p:attrNameLst>
                                          <p:attrName>style.visibility</p:attrName>
                                        </p:attrNameLst>
                                      </p:cBhvr>
                                      <p:to>
                                        <p:strVal val="hidden"/>
                                      </p:to>
                                    </p:set>
                                  </p:childTnLst>
                                </p:cTn>
                              </p:par>
                            </p:childTnLst>
                          </p:cTn>
                        </p:par>
                        <p:par>
                          <p:cTn id="28" fill="hold">
                            <p:stCondLst>
                              <p:cond delay="500"/>
                            </p:stCondLst>
                            <p:childTnLst>
                              <p:par>
                                <p:cTn id="29" presetID="26" presetClass="emph" presetSubtype="0" repeatCount="5000" fill="hold" nodeType="afterEffect">
                                  <p:stCondLst>
                                    <p:cond delay="0"/>
                                  </p:stCondLst>
                                  <p:childTnLst>
                                    <p:animEffect transition="out" filter="fade">
                                      <p:cBhvr>
                                        <p:cTn id="30" dur="500" tmFilter="0, 0; .2, .5; .8, .5; 1, 0"/>
                                        <p:tgtEl>
                                          <p:spTgt spid="20"/>
                                        </p:tgtEl>
                                      </p:cBhvr>
                                    </p:animEffect>
                                    <p:animScale>
                                      <p:cBhvr>
                                        <p:cTn id="31" dur="250" autoRev="1" fill="hold"/>
                                        <p:tgtEl>
                                          <p:spTgt spid="20"/>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6" presetClass="emph" presetSubtype="0" repeatCount="5000" fill="hold" nodeType="clickEffect">
                                  <p:stCondLst>
                                    <p:cond delay="0"/>
                                  </p:stCondLst>
                                  <p:childTnLst>
                                    <p:animEffect transition="out" filter="fade">
                                      <p:cBhvr>
                                        <p:cTn id="35" dur="500" tmFilter="0, 0; .2, .5; .8, .5; 1, 0"/>
                                        <p:tgtEl>
                                          <p:spTgt spid="21"/>
                                        </p:tgtEl>
                                      </p:cBhvr>
                                    </p:animEffect>
                                    <p:animScale>
                                      <p:cBhvr>
                                        <p:cTn id="36" dur="250" autoRev="1" fill="hold"/>
                                        <p:tgtEl>
                                          <p:spTgt spid="21"/>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repeatCount="5000" fill="hold" nodeType="clickEffect">
                                  <p:stCondLst>
                                    <p:cond delay="0"/>
                                  </p:stCondLst>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4.16667E-6 4.44444E-6 L 0.22356 -0.4595 " pathEditMode="relative" rAng="0" ptsTypes="AA">
                                      <p:cBhvr>
                                        <p:cTn id="45" dur="2000" fill="hold"/>
                                        <p:tgtEl>
                                          <p:spTgt spid="93"/>
                                        </p:tgtEl>
                                        <p:attrNameLst>
                                          <p:attrName>ppt_x</p:attrName>
                                          <p:attrName>ppt_y</p:attrName>
                                        </p:attrNameLst>
                                      </p:cBhvr>
                                      <p:rCtr x="11172" y="-22986"/>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3.75E-6 -1.85185E-6 L 0.05481 -0.33773 " pathEditMode="relative" rAng="0" ptsTypes="AA">
                                      <p:cBhvr>
                                        <p:cTn id="49" dur="2000" fill="hold"/>
                                        <p:tgtEl>
                                          <p:spTgt spid="96"/>
                                        </p:tgtEl>
                                        <p:attrNameLst>
                                          <p:attrName>ppt_x</p:attrName>
                                          <p:attrName>ppt_y</p:attrName>
                                        </p:attrNameLst>
                                      </p:cBhvr>
                                      <p:rCtr x="2734" y="-16898"/>
                                    </p:animMotion>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9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96"/>
                                        </p:tgtEl>
                                        <p:attrNameLst>
                                          <p:attrName>style.visibility</p:attrName>
                                        </p:attrNameLst>
                                      </p:cBhvr>
                                      <p:to>
                                        <p:strVal val="hidden"/>
                                      </p:to>
                                    </p:set>
                                  </p:childTnLst>
                                </p:cTn>
                              </p:par>
                              <p:par>
                                <p:cTn id="56" presetID="42" presetClass="path" presetSubtype="0" accel="50000" decel="50000" fill="hold" nodeType="withEffect">
                                  <p:stCondLst>
                                    <p:cond delay="0"/>
                                  </p:stCondLst>
                                  <p:childTnLst>
                                    <p:animMotion origin="layout" path="M 4.16667E-7 -1.85185E-6 L -0.06029 -0.87083 " pathEditMode="relative" rAng="0" ptsTypes="AA">
                                      <p:cBhvr>
                                        <p:cTn id="57" dur="2000" fill="hold"/>
                                        <p:tgtEl>
                                          <p:spTgt spid="25"/>
                                        </p:tgtEl>
                                        <p:attrNameLst>
                                          <p:attrName>ppt_x</p:attrName>
                                          <p:attrName>ppt_y</p:attrName>
                                        </p:attrNameLst>
                                      </p:cBhvr>
                                      <p:rCtr x="-3021" y="-4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Csoportba foglalás 9"/>
          <p:cNvGrpSpPr/>
          <p:nvPr/>
        </p:nvGrpSpPr>
        <p:grpSpPr>
          <a:xfrm>
            <a:off x="-10800" y="-14182"/>
            <a:ext cx="12227042" cy="6901240"/>
            <a:chOff x="-10800" y="9882"/>
            <a:chExt cx="12227042" cy="6901240"/>
          </a:xfrm>
        </p:grpSpPr>
        <p:sp>
          <p:nvSpPr>
            <p:cNvPr id="8" name="Szabadkézi sokszög 7"/>
            <p:cNvSpPr/>
            <p:nvPr/>
          </p:nvSpPr>
          <p:spPr>
            <a:xfrm>
              <a:off x="-10800" y="16520"/>
              <a:ext cx="6162549" cy="5085984"/>
            </a:xfrm>
            <a:custGeom>
              <a:avLst/>
              <a:gdLst>
                <a:gd name="connsiteX0" fmla="*/ 6063916 w 6063916"/>
                <a:gd name="connsiteY0" fmla="*/ 3388092 h 5062888"/>
                <a:gd name="connsiteX1" fmla="*/ 6044665 w 6063916"/>
                <a:gd name="connsiteY1" fmla="*/ 19250 h 5062888"/>
                <a:gd name="connsiteX2" fmla="*/ 9625 w 6063916"/>
                <a:gd name="connsiteY2" fmla="*/ 0 h 5062888"/>
                <a:gd name="connsiteX3" fmla="*/ 0 w 6063916"/>
                <a:gd name="connsiteY3" fmla="*/ 5062888 h 5062888"/>
                <a:gd name="connsiteX4" fmla="*/ 6044665 w 6063916"/>
                <a:gd name="connsiteY4" fmla="*/ 3214838 h 5062888"/>
                <a:gd name="connsiteX0" fmla="*/ 6063916 w 6076775"/>
                <a:gd name="connsiteY0" fmla="*/ 3388092 h 5062888"/>
                <a:gd name="connsiteX1" fmla="*/ 6044665 w 6076775"/>
                <a:gd name="connsiteY1" fmla="*/ 19250 h 5062888"/>
                <a:gd name="connsiteX2" fmla="*/ 9625 w 6076775"/>
                <a:gd name="connsiteY2" fmla="*/ 0 h 5062888"/>
                <a:gd name="connsiteX3" fmla="*/ 0 w 6076775"/>
                <a:gd name="connsiteY3" fmla="*/ 5062888 h 5062888"/>
                <a:gd name="connsiteX4" fmla="*/ 6076775 w 6076775"/>
                <a:gd name="connsiteY4" fmla="*/ 3406481 h 5062888"/>
                <a:gd name="connsiteX0" fmla="*/ 6063916 w 6063916"/>
                <a:gd name="connsiteY0" fmla="*/ 3388092 h 5062888"/>
                <a:gd name="connsiteX1" fmla="*/ 6044665 w 6063916"/>
                <a:gd name="connsiteY1" fmla="*/ 19250 h 5062888"/>
                <a:gd name="connsiteX2" fmla="*/ 9625 w 6063916"/>
                <a:gd name="connsiteY2" fmla="*/ 0 h 5062888"/>
                <a:gd name="connsiteX3" fmla="*/ 0 w 6063916"/>
                <a:gd name="connsiteY3" fmla="*/ 5062888 h 5062888"/>
                <a:gd name="connsiteX4" fmla="*/ 6063014 w 6063916"/>
                <a:gd name="connsiteY4" fmla="*/ 3392458 h 5062888"/>
                <a:gd name="connsiteX0" fmla="*/ 6063916 w 6063916"/>
                <a:gd name="connsiteY0" fmla="*/ 3388092 h 5062888"/>
                <a:gd name="connsiteX1" fmla="*/ 6049252 w 6063916"/>
                <a:gd name="connsiteY1" fmla="*/ 5227 h 5062888"/>
                <a:gd name="connsiteX2" fmla="*/ 9625 w 6063916"/>
                <a:gd name="connsiteY2" fmla="*/ 0 h 5062888"/>
                <a:gd name="connsiteX3" fmla="*/ 0 w 6063916"/>
                <a:gd name="connsiteY3" fmla="*/ 5062888 h 5062888"/>
                <a:gd name="connsiteX4" fmla="*/ 6063014 w 6063916"/>
                <a:gd name="connsiteY4" fmla="*/ 3392458 h 5062888"/>
                <a:gd name="connsiteX0" fmla="*/ 6063916 w 6063916"/>
                <a:gd name="connsiteY0" fmla="*/ 3382865 h 5057661"/>
                <a:gd name="connsiteX1" fmla="*/ 6049252 w 6063916"/>
                <a:gd name="connsiteY1" fmla="*/ 0 h 5057661"/>
                <a:gd name="connsiteX2" fmla="*/ 41734 w 6063916"/>
                <a:gd name="connsiteY2" fmla="*/ 92931 h 5057661"/>
                <a:gd name="connsiteX3" fmla="*/ 0 w 6063916"/>
                <a:gd name="connsiteY3" fmla="*/ 5057661 h 5057661"/>
                <a:gd name="connsiteX4" fmla="*/ 6063014 w 6063916"/>
                <a:gd name="connsiteY4" fmla="*/ 3387231 h 5057661"/>
                <a:gd name="connsiteX0" fmla="*/ 6063916 w 6063916"/>
                <a:gd name="connsiteY0" fmla="*/ 3392767 h 5067563"/>
                <a:gd name="connsiteX1" fmla="*/ 6049252 w 6063916"/>
                <a:gd name="connsiteY1" fmla="*/ 9902 h 5067563"/>
                <a:gd name="connsiteX2" fmla="*/ 5038 w 6063916"/>
                <a:gd name="connsiteY2" fmla="*/ 0 h 5067563"/>
                <a:gd name="connsiteX3" fmla="*/ 0 w 6063916"/>
                <a:gd name="connsiteY3" fmla="*/ 5067563 h 5067563"/>
                <a:gd name="connsiteX4" fmla="*/ 6063014 w 6063916"/>
                <a:gd name="connsiteY4" fmla="*/ 3397133 h 5067563"/>
                <a:gd name="connsiteX0" fmla="*/ 6063916 w 6063916"/>
                <a:gd name="connsiteY0" fmla="*/ 3400741 h 5075537"/>
                <a:gd name="connsiteX1" fmla="*/ 6062409 w 6063916"/>
                <a:gd name="connsiteY1" fmla="*/ 0 h 5075537"/>
                <a:gd name="connsiteX2" fmla="*/ 5038 w 6063916"/>
                <a:gd name="connsiteY2" fmla="*/ 7974 h 5075537"/>
                <a:gd name="connsiteX3" fmla="*/ 0 w 6063916"/>
                <a:gd name="connsiteY3" fmla="*/ 5075537 h 5075537"/>
                <a:gd name="connsiteX4" fmla="*/ 6063014 w 6063916"/>
                <a:gd name="connsiteY4" fmla="*/ 3405107 h 5075537"/>
                <a:gd name="connsiteX0" fmla="*/ 6059211 w 6059211"/>
                <a:gd name="connsiteY0" fmla="*/ 3400741 h 5095672"/>
                <a:gd name="connsiteX1" fmla="*/ 6057704 w 6059211"/>
                <a:gd name="connsiteY1" fmla="*/ 0 h 5095672"/>
                <a:gd name="connsiteX2" fmla="*/ 333 w 6059211"/>
                <a:gd name="connsiteY2" fmla="*/ 7974 h 5095672"/>
                <a:gd name="connsiteX3" fmla="*/ 15055 w 6059211"/>
                <a:gd name="connsiteY3" fmla="*/ 5095672 h 5095672"/>
                <a:gd name="connsiteX4" fmla="*/ 6058309 w 6059211"/>
                <a:gd name="connsiteY4" fmla="*/ 3405107 h 5095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211" h="5095672">
                  <a:moveTo>
                    <a:pt x="6059211" y="3400741"/>
                  </a:moveTo>
                  <a:cubicBezTo>
                    <a:pt x="6058709" y="2267161"/>
                    <a:pt x="6058206" y="1133580"/>
                    <a:pt x="6057704" y="0"/>
                  </a:cubicBezTo>
                  <a:lnTo>
                    <a:pt x="333" y="7974"/>
                  </a:lnTo>
                  <a:cubicBezTo>
                    <a:pt x="-2875" y="1695603"/>
                    <a:pt x="18263" y="3408043"/>
                    <a:pt x="15055" y="5095672"/>
                  </a:cubicBezTo>
                  <a:lnTo>
                    <a:pt x="6058309" y="3405107"/>
                  </a:lnTo>
                </a:path>
              </a:pathLst>
            </a:custGeom>
            <a:gradFill flip="none" rotWithShape="1">
              <a:gsLst>
                <a:gs pos="0">
                  <a:srgbClr val="FFF2D7"/>
                </a:gs>
                <a:gs pos="50000">
                  <a:srgbClr val="FFF9EB"/>
                </a:gs>
                <a:gs pos="100000">
                  <a:schemeClr val="bg1"/>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Szabadkézi sokszög 39"/>
            <p:cNvSpPr/>
            <p:nvPr/>
          </p:nvSpPr>
          <p:spPr>
            <a:xfrm flipH="1">
              <a:off x="6149504" y="9882"/>
              <a:ext cx="6066738" cy="5048046"/>
            </a:xfrm>
            <a:custGeom>
              <a:avLst/>
              <a:gdLst>
                <a:gd name="connsiteX0" fmla="*/ 6063916 w 6063916"/>
                <a:gd name="connsiteY0" fmla="*/ 3388092 h 5062888"/>
                <a:gd name="connsiteX1" fmla="*/ 6044665 w 6063916"/>
                <a:gd name="connsiteY1" fmla="*/ 19250 h 5062888"/>
                <a:gd name="connsiteX2" fmla="*/ 9625 w 6063916"/>
                <a:gd name="connsiteY2" fmla="*/ 0 h 5062888"/>
                <a:gd name="connsiteX3" fmla="*/ 0 w 6063916"/>
                <a:gd name="connsiteY3" fmla="*/ 5062888 h 5062888"/>
                <a:gd name="connsiteX4" fmla="*/ 6044665 w 6063916"/>
                <a:gd name="connsiteY4" fmla="*/ 3214838 h 5062888"/>
                <a:gd name="connsiteX0" fmla="*/ 6063916 w 6076775"/>
                <a:gd name="connsiteY0" fmla="*/ 3388092 h 5062888"/>
                <a:gd name="connsiteX1" fmla="*/ 6044665 w 6076775"/>
                <a:gd name="connsiteY1" fmla="*/ 19250 h 5062888"/>
                <a:gd name="connsiteX2" fmla="*/ 9625 w 6076775"/>
                <a:gd name="connsiteY2" fmla="*/ 0 h 5062888"/>
                <a:gd name="connsiteX3" fmla="*/ 0 w 6076775"/>
                <a:gd name="connsiteY3" fmla="*/ 5062888 h 5062888"/>
                <a:gd name="connsiteX4" fmla="*/ 6076775 w 6076775"/>
                <a:gd name="connsiteY4" fmla="*/ 3406481 h 5062888"/>
                <a:gd name="connsiteX0" fmla="*/ 6063916 w 6063916"/>
                <a:gd name="connsiteY0" fmla="*/ 3388092 h 5062888"/>
                <a:gd name="connsiteX1" fmla="*/ 6044665 w 6063916"/>
                <a:gd name="connsiteY1" fmla="*/ 19250 h 5062888"/>
                <a:gd name="connsiteX2" fmla="*/ 9625 w 6063916"/>
                <a:gd name="connsiteY2" fmla="*/ 0 h 5062888"/>
                <a:gd name="connsiteX3" fmla="*/ 0 w 6063916"/>
                <a:gd name="connsiteY3" fmla="*/ 5062888 h 5062888"/>
                <a:gd name="connsiteX4" fmla="*/ 6063014 w 6063916"/>
                <a:gd name="connsiteY4" fmla="*/ 3392458 h 5062888"/>
                <a:gd name="connsiteX0" fmla="*/ 6063916 w 6063916"/>
                <a:gd name="connsiteY0" fmla="*/ 3388092 h 5062888"/>
                <a:gd name="connsiteX1" fmla="*/ 6049252 w 6063916"/>
                <a:gd name="connsiteY1" fmla="*/ 5227 h 5062888"/>
                <a:gd name="connsiteX2" fmla="*/ 9625 w 6063916"/>
                <a:gd name="connsiteY2" fmla="*/ 0 h 5062888"/>
                <a:gd name="connsiteX3" fmla="*/ 0 w 6063916"/>
                <a:gd name="connsiteY3" fmla="*/ 5062888 h 5062888"/>
                <a:gd name="connsiteX4" fmla="*/ 6063014 w 6063916"/>
                <a:gd name="connsiteY4" fmla="*/ 3392458 h 5062888"/>
                <a:gd name="connsiteX0" fmla="*/ 6063916 w 6063916"/>
                <a:gd name="connsiteY0" fmla="*/ 3382865 h 5057661"/>
                <a:gd name="connsiteX1" fmla="*/ 6049252 w 6063916"/>
                <a:gd name="connsiteY1" fmla="*/ 0 h 5057661"/>
                <a:gd name="connsiteX2" fmla="*/ 41734 w 6063916"/>
                <a:gd name="connsiteY2" fmla="*/ 92931 h 5057661"/>
                <a:gd name="connsiteX3" fmla="*/ 0 w 6063916"/>
                <a:gd name="connsiteY3" fmla="*/ 5057661 h 5057661"/>
                <a:gd name="connsiteX4" fmla="*/ 6063014 w 6063916"/>
                <a:gd name="connsiteY4" fmla="*/ 3387231 h 5057661"/>
                <a:gd name="connsiteX0" fmla="*/ 6063916 w 6063916"/>
                <a:gd name="connsiteY0" fmla="*/ 3392767 h 5067563"/>
                <a:gd name="connsiteX1" fmla="*/ 6049252 w 6063916"/>
                <a:gd name="connsiteY1" fmla="*/ 9902 h 5067563"/>
                <a:gd name="connsiteX2" fmla="*/ 5038 w 6063916"/>
                <a:gd name="connsiteY2" fmla="*/ 0 h 5067563"/>
                <a:gd name="connsiteX3" fmla="*/ 0 w 6063916"/>
                <a:gd name="connsiteY3" fmla="*/ 5067563 h 5067563"/>
                <a:gd name="connsiteX4" fmla="*/ 6063014 w 6063916"/>
                <a:gd name="connsiteY4" fmla="*/ 3397133 h 5067563"/>
                <a:gd name="connsiteX0" fmla="*/ 6063916 w 6063916"/>
                <a:gd name="connsiteY0" fmla="*/ 3392767 h 5067563"/>
                <a:gd name="connsiteX1" fmla="*/ 5935225 w 6063916"/>
                <a:gd name="connsiteY1" fmla="*/ 18839 h 5067563"/>
                <a:gd name="connsiteX2" fmla="*/ 5038 w 6063916"/>
                <a:gd name="connsiteY2" fmla="*/ 0 h 5067563"/>
                <a:gd name="connsiteX3" fmla="*/ 0 w 6063916"/>
                <a:gd name="connsiteY3" fmla="*/ 5067563 h 5067563"/>
                <a:gd name="connsiteX4" fmla="*/ 6063014 w 6063916"/>
                <a:gd name="connsiteY4" fmla="*/ 3397133 h 5067563"/>
                <a:gd name="connsiteX0" fmla="*/ 6063916 w 6063916"/>
                <a:gd name="connsiteY0" fmla="*/ 3392767 h 5067563"/>
                <a:gd name="connsiteX1" fmla="*/ 6053638 w 6063916"/>
                <a:gd name="connsiteY1" fmla="*/ 14370 h 5067563"/>
                <a:gd name="connsiteX2" fmla="*/ 5038 w 6063916"/>
                <a:gd name="connsiteY2" fmla="*/ 0 h 5067563"/>
                <a:gd name="connsiteX3" fmla="*/ 0 w 6063916"/>
                <a:gd name="connsiteY3" fmla="*/ 5067563 h 5067563"/>
                <a:gd name="connsiteX4" fmla="*/ 6063014 w 6063916"/>
                <a:gd name="connsiteY4" fmla="*/ 3397133 h 5067563"/>
                <a:gd name="connsiteX0" fmla="*/ 6063916 w 6063916"/>
                <a:gd name="connsiteY0" fmla="*/ 3392767 h 5067563"/>
                <a:gd name="connsiteX1" fmla="*/ 6058024 w 6063916"/>
                <a:gd name="connsiteY1" fmla="*/ 9901 h 5067563"/>
                <a:gd name="connsiteX2" fmla="*/ 5038 w 6063916"/>
                <a:gd name="connsiteY2" fmla="*/ 0 h 5067563"/>
                <a:gd name="connsiteX3" fmla="*/ 0 w 6063916"/>
                <a:gd name="connsiteY3" fmla="*/ 5067563 h 5067563"/>
                <a:gd name="connsiteX4" fmla="*/ 6063014 w 6063916"/>
                <a:gd name="connsiteY4" fmla="*/ 3397133 h 5067563"/>
                <a:gd name="connsiteX0" fmla="*/ 6063916 w 6063916"/>
                <a:gd name="connsiteY0" fmla="*/ 3392767 h 5067563"/>
                <a:gd name="connsiteX1" fmla="*/ 6058024 w 6063916"/>
                <a:gd name="connsiteY1" fmla="*/ 9901 h 5067563"/>
                <a:gd name="connsiteX2" fmla="*/ 5038 w 6063916"/>
                <a:gd name="connsiteY2" fmla="*/ 0 h 5067563"/>
                <a:gd name="connsiteX3" fmla="*/ 0 w 6063916"/>
                <a:gd name="connsiteY3" fmla="*/ 5067563 h 5067563"/>
                <a:gd name="connsiteX4" fmla="*/ 5878816 w 6063916"/>
                <a:gd name="connsiteY4" fmla="*/ 3535671 h 5067563"/>
                <a:gd name="connsiteX0" fmla="*/ 6063916 w 6067401"/>
                <a:gd name="connsiteY0" fmla="*/ 3392767 h 5067563"/>
                <a:gd name="connsiteX1" fmla="*/ 6058024 w 6067401"/>
                <a:gd name="connsiteY1" fmla="*/ 9901 h 5067563"/>
                <a:gd name="connsiteX2" fmla="*/ 5038 w 6067401"/>
                <a:gd name="connsiteY2" fmla="*/ 0 h 5067563"/>
                <a:gd name="connsiteX3" fmla="*/ 0 w 6067401"/>
                <a:gd name="connsiteY3" fmla="*/ 5067563 h 5067563"/>
                <a:gd name="connsiteX4" fmla="*/ 6067401 w 6067401"/>
                <a:gd name="connsiteY4" fmla="*/ 3406071 h 5067563"/>
                <a:gd name="connsiteX0" fmla="*/ 6063916 w 6063916"/>
                <a:gd name="connsiteY0" fmla="*/ 3392767 h 5067563"/>
                <a:gd name="connsiteX1" fmla="*/ 6058024 w 6063916"/>
                <a:gd name="connsiteY1" fmla="*/ 9901 h 5067563"/>
                <a:gd name="connsiteX2" fmla="*/ 5038 w 6063916"/>
                <a:gd name="connsiteY2" fmla="*/ 0 h 5067563"/>
                <a:gd name="connsiteX3" fmla="*/ 0 w 6063916"/>
                <a:gd name="connsiteY3" fmla="*/ 5067563 h 5067563"/>
                <a:gd name="connsiteX4" fmla="*/ 6058630 w 6063916"/>
                <a:gd name="connsiteY4" fmla="*/ 3423947 h 5067563"/>
                <a:gd name="connsiteX0" fmla="*/ 5945503 w 6058630"/>
                <a:gd name="connsiteY0" fmla="*/ 3432987 h 5067563"/>
                <a:gd name="connsiteX1" fmla="*/ 6058024 w 6058630"/>
                <a:gd name="connsiteY1" fmla="*/ 9901 h 5067563"/>
                <a:gd name="connsiteX2" fmla="*/ 5038 w 6058630"/>
                <a:gd name="connsiteY2" fmla="*/ 0 h 5067563"/>
                <a:gd name="connsiteX3" fmla="*/ 0 w 6058630"/>
                <a:gd name="connsiteY3" fmla="*/ 5067563 h 5067563"/>
                <a:gd name="connsiteX4" fmla="*/ 6058630 w 6058630"/>
                <a:gd name="connsiteY4" fmla="*/ 3423947 h 5067563"/>
                <a:gd name="connsiteX0" fmla="*/ 6055145 w 6058630"/>
                <a:gd name="connsiteY0" fmla="*/ 3415111 h 5067563"/>
                <a:gd name="connsiteX1" fmla="*/ 6058024 w 6058630"/>
                <a:gd name="connsiteY1" fmla="*/ 9901 h 5067563"/>
                <a:gd name="connsiteX2" fmla="*/ 5038 w 6058630"/>
                <a:gd name="connsiteY2" fmla="*/ 0 h 5067563"/>
                <a:gd name="connsiteX3" fmla="*/ 0 w 6058630"/>
                <a:gd name="connsiteY3" fmla="*/ 5067563 h 5067563"/>
                <a:gd name="connsiteX4" fmla="*/ 6058630 w 6058630"/>
                <a:gd name="connsiteY4" fmla="*/ 3423947 h 5067563"/>
                <a:gd name="connsiteX0" fmla="*/ 6055145 w 6058630"/>
                <a:gd name="connsiteY0" fmla="*/ 3405210 h 5057662"/>
                <a:gd name="connsiteX1" fmla="*/ 6058024 w 6058630"/>
                <a:gd name="connsiteY1" fmla="*/ 0 h 5057662"/>
                <a:gd name="connsiteX2" fmla="*/ 93957 w 6058630"/>
                <a:gd name="connsiteY2" fmla="*/ 166 h 5057662"/>
                <a:gd name="connsiteX3" fmla="*/ 0 w 6058630"/>
                <a:gd name="connsiteY3" fmla="*/ 5057662 h 5057662"/>
                <a:gd name="connsiteX4" fmla="*/ 6058630 w 6058630"/>
                <a:gd name="connsiteY4" fmla="*/ 3414046 h 5057662"/>
                <a:gd name="connsiteX0" fmla="*/ 5966226 w 5969711"/>
                <a:gd name="connsiteY0" fmla="*/ 3405210 h 5057662"/>
                <a:gd name="connsiteX1" fmla="*/ 5969105 w 5969711"/>
                <a:gd name="connsiteY1" fmla="*/ 0 h 5057662"/>
                <a:gd name="connsiteX2" fmla="*/ 5038 w 5969711"/>
                <a:gd name="connsiteY2" fmla="*/ 166 h 5057662"/>
                <a:gd name="connsiteX3" fmla="*/ 0 w 5969711"/>
                <a:gd name="connsiteY3" fmla="*/ 5057662 h 5057662"/>
                <a:gd name="connsiteX4" fmla="*/ 5969711 w 5969711"/>
                <a:gd name="connsiteY4" fmla="*/ 3414046 h 5057662"/>
                <a:gd name="connsiteX0" fmla="*/ 5961521 w 5965006"/>
                <a:gd name="connsiteY0" fmla="*/ 3405210 h 5057662"/>
                <a:gd name="connsiteX1" fmla="*/ 5964400 w 5965006"/>
                <a:gd name="connsiteY1" fmla="*/ 0 h 5057662"/>
                <a:gd name="connsiteX2" fmla="*/ 333 w 5965006"/>
                <a:gd name="connsiteY2" fmla="*/ 166 h 5057662"/>
                <a:gd name="connsiteX3" fmla="*/ 15055 w 5965006"/>
                <a:gd name="connsiteY3" fmla="*/ 5057662 h 5057662"/>
                <a:gd name="connsiteX4" fmla="*/ 5965006 w 5965006"/>
                <a:gd name="connsiteY4" fmla="*/ 3414046 h 505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5006" h="5057662">
                  <a:moveTo>
                    <a:pt x="5961521" y="3405210"/>
                  </a:moveTo>
                  <a:cubicBezTo>
                    <a:pt x="5962481" y="2270140"/>
                    <a:pt x="5963440" y="1135070"/>
                    <a:pt x="5964400" y="0"/>
                  </a:cubicBezTo>
                  <a:lnTo>
                    <a:pt x="333" y="166"/>
                  </a:lnTo>
                  <a:cubicBezTo>
                    <a:pt x="-2875" y="1687795"/>
                    <a:pt x="18263" y="3370033"/>
                    <a:pt x="15055" y="5057662"/>
                  </a:cubicBezTo>
                  <a:lnTo>
                    <a:pt x="5965006" y="3414046"/>
                  </a:lnTo>
                </a:path>
              </a:pathLst>
            </a:custGeom>
            <a:gradFill flip="none" rotWithShape="1">
              <a:gsLst>
                <a:gs pos="0">
                  <a:srgbClr val="D7D6BD"/>
                </a:gs>
                <a:gs pos="50000">
                  <a:srgbClr val="FFF9EB"/>
                </a:gs>
                <a:gs pos="100000">
                  <a:schemeClr val="bg1"/>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abadkézi sokszög 8"/>
            <p:cNvSpPr/>
            <p:nvPr/>
          </p:nvSpPr>
          <p:spPr>
            <a:xfrm>
              <a:off x="-10048" y="3412472"/>
              <a:ext cx="12208747" cy="3498650"/>
            </a:xfrm>
            <a:custGeom>
              <a:avLst/>
              <a:gdLst>
                <a:gd name="connsiteX0" fmla="*/ 6159639 w 12208747"/>
                <a:gd name="connsiteY0" fmla="*/ 0 h 3436537"/>
                <a:gd name="connsiteX1" fmla="*/ 12208747 w 12208747"/>
                <a:gd name="connsiteY1" fmla="*/ 1607737 h 3436537"/>
                <a:gd name="connsiteX2" fmla="*/ 12198699 w 12208747"/>
                <a:gd name="connsiteY2" fmla="*/ 3436537 h 3436537"/>
                <a:gd name="connsiteX3" fmla="*/ 10048 w 12208747"/>
                <a:gd name="connsiteY3" fmla="*/ 3416440 h 3436537"/>
                <a:gd name="connsiteX4" fmla="*/ 0 w 12208747"/>
                <a:gd name="connsiteY4" fmla="*/ 1668027 h 3436537"/>
                <a:gd name="connsiteX5" fmla="*/ 6159639 w 12208747"/>
                <a:gd name="connsiteY5" fmla="*/ 0 h 343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8747" h="3436537">
                  <a:moveTo>
                    <a:pt x="6159639" y="0"/>
                  </a:moveTo>
                  <a:lnTo>
                    <a:pt x="12208747" y="1607737"/>
                  </a:lnTo>
                  <a:cubicBezTo>
                    <a:pt x="12205398" y="2217337"/>
                    <a:pt x="12202048" y="2826937"/>
                    <a:pt x="12198699" y="3436537"/>
                  </a:cubicBezTo>
                  <a:lnTo>
                    <a:pt x="10048" y="3416440"/>
                  </a:lnTo>
                  <a:cubicBezTo>
                    <a:pt x="6699" y="2833636"/>
                    <a:pt x="3349" y="2250831"/>
                    <a:pt x="0" y="1668027"/>
                  </a:cubicBezTo>
                  <a:lnTo>
                    <a:pt x="6159639" y="0"/>
                  </a:lnTo>
                  <a:close/>
                </a:path>
              </a:pathLst>
            </a:custGeom>
            <a:gradFill flip="none" rotWithShape="1">
              <a:gsLst>
                <a:gs pos="0">
                  <a:srgbClr val="FFEED9"/>
                </a:gs>
                <a:gs pos="50000">
                  <a:srgbClr val="FFF9EB"/>
                </a:gs>
                <a:gs pos="100000">
                  <a:schemeClr val="bg1"/>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sp>
        <p:nvSpPr>
          <p:cNvPr id="2" name="Szövegdoboz 1"/>
          <p:cNvSpPr txBox="1"/>
          <p:nvPr/>
        </p:nvSpPr>
        <p:spPr>
          <a:xfrm>
            <a:off x="141280" y="202633"/>
            <a:ext cx="10950498" cy="584775"/>
          </a:xfrm>
          <a:prstGeom prst="rect">
            <a:avLst/>
          </a:prstGeom>
          <a:noFill/>
        </p:spPr>
        <p:txBody>
          <a:bodyPr wrap="square" rtlCol="0">
            <a:spAutoFit/>
          </a:bodyPr>
          <a:lstStyle/>
          <a:p>
            <a:r>
              <a:rPr lang="hu-HU" sz="3200" dirty="0"/>
              <a:t>Minek a bank?</a:t>
            </a:r>
          </a:p>
        </p:txBody>
      </p:sp>
      <p:sp>
        <p:nvSpPr>
          <p:cNvPr id="3" name="Dia számának helye 2"/>
          <p:cNvSpPr>
            <a:spLocks noGrp="1"/>
          </p:cNvSpPr>
          <p:nvPr>
            <p:ph type="sldNum" sz="quarter" idx="12"/>
          </p:nvPr>
        </p:nvSpPr>
        <p:spPr/>
        <p:txBody>
          <a:bodyPr/>
          <a:lstStyle/>
          <a:p>
            <a:fld id="{7C41E7FA-F4ED-D847-A0D1-553DA4797C2E}" type="slidenum">
              <a:rPr lang="hu-HU" smtClean="0"/>
              <a:t>9</a:t>
            </a:fld>
            <a:r>
              <a:rPr lang="hu-HU" dirty="0"/>
              <a:t> / 30</a:t>
            </a:r>
          </a:p>
        </p:txBody>
      </p:sp>
      <p:grpSp>
        <p:nvGrpSpPr>
          <p:cNvPr id="46" name="Csoportba foglalás 45"/>
          <p:cNvGrpSpPr/>
          <p:nvPr/>
        </p:nvGrpSpPr>
        <p:grpSpPr>
          <a:xfrm rot="20000661">
            <a:off x="1897278" y="3326519"/>
            <a:ext cx="8702242" cy="800531"/>
            <a:chOff x="1636574" y="5319853"/>
            <a:chExt cx="6170116" cy="525958"/>
          </a:xfrm>
          <a:noFill/>
        </p:grpSpPr>
        <p:sp>
          <p:nvSpPr>
            <p:cNvPr id="47" name="Szabadkézi sokszög 46"/>
            <p:cNvSpPr/>
            <p:nvPr/>
          </p:nvSpPr>
          <p:spPr>
            <a:xfrm>
              <a:off x="3919948" y="5319853"/>
              <a:ext cx="99104" cy="92571"/>
            </a:xfrm>
            <a:custGeom>
              <a:avLst/>
              <a:gdLst/>
              <a:ahLst/>
              <a:cxnLst/>
              <a:rect l="l" t="t" r="r" b="b"/>
              <a:pathLst>
                <a:path w="99104" h="92571">
                  <a:moveTo>
                    <a:pt x="76445" y="0"/>
                  </a:moveTo>
                  <a:cubicBezTo>
                    <a:pt x="82001" y="0"/>
                    <a:pt x="86515" y="347"/>
                    <a:pt x="89988" y="1042"/>
                  </a:cubicBezTo>
                  <a:cubicBezTo>
                    <a:pt x="93461" y="1737"/>
                    <a:pt x="95891" y="2729"/>
                    <a:pt x="97280" y="4019"/>
                  </a:cubicBezTo>
                  <a:cubicBezTo>
                    <a:pt x="98670" y="5308"/>
                    <a:pt x="99265" y="6797"/>
                    <a:pt x="99067" y="8483"/>
                  </a:cubicBezTo>
                  <a:cubicBezTo>
                    <a:pt x="98868" y="10170"/>
                    <a:pt x="97975" y="11906"/>
                    <a:pt x="96388" y="13692"/>
                  </a:cubicBezTo>
                  <a:lnTo>
                    <a:pt x="42512" y="83046"/>
                  </a:lnTo>
                  <a:cubicBezTo>
                    <a:pt x="40924" y="85031"/>
                    <a:pt x="39485" y="86618"/>
                    <a:pt x="38196" y="87809"/>
                  </a:cubicBezTo>
                  <a:cubicBezTo>
                    <a:pt x="36906" y="88999"/>
                    <a:pt x="35418" y="89942"/>
                    <a:pt x="33731" y="90636"/>
                  </a:cubicBezTo>
                  <a:cubicBezTo>
                    <a:pt x="32044" y="91331"/>
                    <a:pt x="29861" y="91827"/>
                    <a:pt x="27182" y="92125"/>
                  </a:cubicBezTo>
                  <a:cubicBezTo>
                    <a:pt x="24504" y="92422"/>
                    <a:pt x="21180" y="92571"/>
                    <a:pt x="17211" y="92571"/>
                  </a:cubicBezTo>
                  <a:cubicBezTo>
                    <a:pt x="12846" y="92571"/>
                    <a:pt x="9373" y="92274"/>
                    <a:pt x="6793" y="91678"/>
                  </a:cubicBezTo>
                  <a:cubicBezTo>
                    <a:pt x="4213" y="91083"/>
                    <a:pt x="2378" y="90289"/>
                    <a:pt x="1286" y="89297"/>
                  </a:cubicBezTo>
                  <a:cubicBezTo>
                    <a:pt x="195" y="88305"/>
                    <a:pt x="-202" y="87015"/>
                    <a:pt x="96" y="85428"/>
                  </a:cubicBezTo>
                  <a:cubicBezTo>
                    <a:pt x="393" y="83840"/>
                    <a:pt x="1237" y="81955"/>
                    <a:pt x="2626" y="79772"/>
                  </a:cubicBezTo>
                  <a:lnTo>
                    <a:pt x="45786" y="11013"/>
                  </a:lnTo>
                  <a:cubicBezTo>
                    <a:pt x="46977" y="8831"/>
                    <a:pt x="48366" y="7045"/>
                    <a:pt x="49953" y="5656"/>
                  </a:cubicBezTo>
                  <a:cubicBezTo>
                    <a:pt x="51541" y="4267"/>
                    <a:pt x="53475" y="3175"/>
                    <a:pt x="55757" y="2381"/>
                  </a:cubicBezTo>
                  <a:cubicBezTo>
                    <a:pt x="58040" y="1588"/>
                    <a:pt x="60868" y="992"/>
                    <a:pt x="64241" y="595"/>
                  </a:cubicBezTo>
                  <a:cubicBezTo>
                    <a:pt x="67614" y="199"/>
                    <a:pt x="71682" y="0"/>
                    <a:pt x="7644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Szabadkézi sokszög 47"/>
            <p:cNvSpPr/>
            <p:nvPr/>
          </p:nvSpPr>
          <p:spPr>
            <a:xfrm>
              <a:off x="4889958" y="5322532"/>
              <a:ext cx="230683" cy="416421"/>
            </a:xfrm>
            <a:custGeom>
              <a:avLst/>
              <a:gdLst/>
              <a:ahLst/>
              <a:cxnLst/>
              <a:rect l="l" t="t" r="r" b="b"/>
              <a:pathLst>
                <a:path w="23068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169962"/>
                  </a:lnTo>
                  <a:cubicBezTo>
                    <a:pt x="63202" y="155079"/>
                    <a:pt x="77390" y="144016"/>
                    <a:pt x="91678" y="136773"/>
                  </a:cubicBezTo>
                  <a:cubicBezTo>
                    <a:pt x="105965" y="129530"/>
                    <a:pt x="120352" y="125909"/>
                    <a:pt x="134838" y="125909"/>
                  </a:cubicBezTo>
                  <a:cubicBezTo>
                    <a:pt x="152697" y="125909"/>
                    <a:pt x="167729" y="128935"/>
                    <a:pt x="179933" y="134987"/>
                  </a:cubicBezTo>
                  <a:cubicBezTo>
                    <a:pt x="192137" y="141040"/>
                    <a:pt x="202009" y="149126"/>
                    <a:pt x="209550" y="159246"/>
                  </a:cubicBezTo>
                  <a:cubicBezTo>
                    <a:pt x="217090" y="169367"/>
                    <a:pt x="222498" y="181223"/>
                    <a:pt x="225772" y="194816"/>
                  </a:cubicBezTo>
                  <a:cubicBezTo>
                    <a:pt x="229046" y="208409"/>
                    <a:pt x="230683" y="224830"/>
                    <a:pt x="230683" y="244078"/>
                  </a:cubicBezTo>
                  <a:lnTo>
                    <a:pt x="230683" y="407194"/>
                  </a:lnTo>
                  <a:cubicBezTo>
                    <a:pt x="230683" y="408781"/>
                    <a:pt x="230286" y="410121"/>
                    <a:pt x="229493" y="411212"/>
                  </a:cubicBezTo>
                  <a:cubicBezTo>
                    <a:pt x="228699" y="412304"/>
                    <a:pt x="227409" y="413246"/>
                    <a:pt x="225623" y="414040"/>
                  </a:cubicBezTo>
                  <a:cubicBezTo>
                    <a:pt x="223837" y="414834"/>
                    <a:pt x="221356" y="415429"/>
                    <a:pt x="218182" y="415826"/>
                  </a:cubicBezTo>
                  <a:cubicBezTo>
                    <a:pt x="215007" y="416223"/>
                    <a:pt x="211038" y="416421"/>
                    <a:pt x="206275" y="416421"/>
                  </a:cubicBezTo>
                  <a:cubicBezTo>
                    <a:pt x="201314" y="416421"/>
                    <a:pt x="197246" y="416223"/>
                    <a:pt x="194071" y="415826"/>
                  </a:cubicBezTo>
                  <a:cubicBezTo>
                    <a:pt x="190896" y="415429"/>
                    <a:pt x="188416" y="414834"/>
                    <a:pt x="186630" y="414040"/>
                  </a:cubicBezTo>
                  <a:cubicBezTo>
                    <a:pt x="184844" y="413246"/>
                    <a:pt x="183554" y="412304"/>
                    <a:pt x="182761" y="411212"/>
                  </a:cubicBezTo>
                  <a:cubicBezTo>
                    <a:pt x="181967" y="410121"/>
                    <a:pt x="181570" y="408781"/>
                    <a:pt x="181570" y="407194"/>
                  </a:cubicBezTo>
                  <a:lnTo>
                    <a:pt x="181570" y="250329"/>
                  </a:lnTo>
                  <a:cubicBezTo>
                    <a:pt x="181570" y="235049"/>
                    <a:pt x="180379" y="222746"/>
                    <a:pt x="177998" y="213420"/>
                  </a:cubicBezTo>
                  <a:cubicBezTo>
                    <a:pt x="175617" y="204093"/>
                    <a:pt x="172144" y="196056"/>
                    <a:pt x="167580" y="189309"/>
                  </a:cubicBezTo>
                  <a:cubicBezTo>
                    <a:pt x="163016" y="182563"/>
                    <a:pt x="157112" y="177403"/>
                    <a:pt x="149870" y="173831"/>
                  </a:cubicBezTo>
                  <a:cubicBezTo>
                    <a:pt x="142626" y="170259"/>
                    <a:pt x="134243" y="168474"/>
                    <a:pt x="124718" y="168474"/>
                  </a:cubicBezTo>
                  <a:cubicBezTo>
                    <a:pt x="112414" y="168474"/>
                    <a:pt x="100111" y="172839"/>
                    <a:pt x="87808" y="181570"/>
                  </a:cubicBezTo>
                  <a:cubicBezTo>
                    <a:pt x="75505" y="190302"/>
                    <a:pt x="62607" y="203101"/>
                    <a:pt x="49113" y="219968"/>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Szabadkézi sokszög 48"/>
            <p:cNvSpPr/>
            <p:nvPr/>
          </p:nvSpPr>
          <p:spPr>
            <a:xfrm>
              <a:off x="5518608" y="5322532"/>
              <a:ext cx="49113" cy="416421"/>
            </a:xfrm>
            <a:custGeom>
              <a:avLst/>
              <a:gdLst/>
              <a:ahLst/>
              <a:cxnLst/>
              <a:rect l="l" t="t" r="r" b="b"/>
              <a:pathLst>
                <a:path w="49113" h="416421">
                  <a:moveTo>
                    <a:pt x="24407" y="0"/>
                  </a:moveTo>
                  <a:cubicBezTo>
                    <a:pt x="29368" y="0"/>
                    <a:pt x="33436" y="199"/>
                    <a:pt x="36611" y="595"/>
                  </a:cubicBezTo>
                  <a:cubicBezTo>
                    <a:pt x="39786" y="992"/>
                    <a:pt x="42267" y="1588"/>
                    <a:pt x="44053" y="2381"/>
                  </a:cubicBezTo>
                  <a:cubicBezTo>
                    <a:pt x="45839" y="3175"/>
                    <a:pt x="47128" y="4167"/>
                    <a:pt x="47922" y="5358"/>
                  </a:cubicBezTo>
                  <a:cubicBezTo>
                    <a:pt x="48716" y="6549"/>
                    <a:pt x="49113" y="7938"/>
                    <a:pt x="49113" y="9525"/>
                  </a:cubicBezTo>
                  <a:lnTo>
                    <a:pt x="49113" y="407194"/>
                  </a:lnTo>
                  <a:cubicBezTo>
                    <a:pt x="49113" y="408781"/>
                    <a:pt x="48716" y="410121"/>
                    <a:pt x="47922" y="411212"/>
                  </a:cubicBezTo>
                  <a:cubicBezTo>
                    <a:pt x="47128" y="412304"/>
                    <a:pt x="45839" y="413246"/>
                    <a:pt x="44053" y="414040"/>
                  </a:cubicBezTo>
                  <a:cubicBezTo>
                    <a:pt x="42267" y="414834"/>
                    <a:pt x="39786" y="415429"/>
                    <a:pt x="36611" y="415826"/>
                  </a:cubicBezTo>
                  <a:cubicBezTo>
                    <a:pt x="33436" y="416223"/>
                    <a:pt x="29368" y="416421"/>
                    <a:pt x="24407" y="416421"/>
                  </a:cubicBezTo>
                  <a:cubicBezTo>
                    <a:pt x="19645" y="416421"/>
                    <a:pt x="15676" y="416223"/>
                    <a:pt x="12501" y="415826"/>
                  </a:cubicBezTo>
                  <a:cubicBezTo>
                    <a:pt x="9326" y="415429"/>
                    <a:pt x="6796" y="414834"/>
                    <a:pt x="4911" y="414040"/>
                  </a:cubicBezTo>
                  <a:cubicBezTo>
                    <a:pt x="3026" y="413246"/>
                    <a:pt x="1736" y="412304"/>
                    <a:pt x="1041" y="411212"/>
                  </a:cubicBezTo>
                  <a:cubicBezTo>
                    <a:pt x="347" y="410121"/>
                    <a:pt x="0" y="408781"/>
                    <a:pt x="0" y="407194"/>
                  </a:cubicBezTo>
                  <a:lnTo>
                    <a:pt x="0" y="9525"/>
                  </a:lnTo>
                  <a:cubicBezTo>
                    <a:pt x="0" y="7938"/>
                    <a:pt x="347" y="6549"/>
                    <a:pt x="1041" y="5358"/>
                  </a:cubicBezTo>
                  <a:cubicBezTo>
                    <a:pt x="1736" y="4167"/>
                    <a:pt x="3026" y="3175"/>
                    <a:pt x="4911" y="2381"/>
                  </a:cubicBezTo>
                  <a:cubicBezTo>
                    <a:pt x="6796" y="1588"/>
                    <a:pt x="9326" y="992"/>
                    <a:pt x="12501" y="595"/>
                  </a:cubicBezTo>
                  <a:cubicBezTo>
                    <a:pt x="15676" y="199"/>
                    <a:pt x="19645" y="0"/>
                    <a:pt x="244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Szabadkézi sokszög 49"/>
            <p:cNvSpPr/>
            <p:nvPr/>
          </p:nvSpPr>
          <p:spPr>
            <a:xfrm>
              <a:off x="2954000" y="5325211"/>
              <a:ext cx="105192" cy="94357"/>
            </a:xfrm>
            <a:custGeom>
              <a:avLst/>
              <a:gdLst/>
              <a:ahLst/>
              <a:cxnLst/>
              <a:rect l="l" t="t" r="r" b="b"/>
              <a:pathLst>
                <a:path w="105192" h="94357">
                  <a:moveTo>
                    <a:pt x="80368" y="0"/>
                  </a:moveTo>
                  <a:cubicBezTo>
                    <a:pt x="86519" y="0"/>
                    <a:pt x="91480" y="298"/>
                    <a:pt x="95250" y="893"/>
                  </a:cubicBezTo>
                  <a:cubicBezTo>
                    <a:pt x="99021" y="1488"/>
                    <a:pt x="101700" y="2431"/>
                    <a:pt x="103287" y="3721"/>
                  </a:cubicBezTo>
                  <a:cubicBezTo>
                    <a:pt x="104875" y="5011"/>
                    <a:pt x="105470" y="6548"/>
                    <a:pt x="105073" y="8334"/>
                  </a:cubicBezTo>
                  <a:cubicBezTo>
                    <a:pt x="104676" y="10120"/>
                    <a:pt x="103386" y="12303"/>
                    <a:pt x="101204" y="14883"/>
                  </a:cubicBezTo>
                  <a:lnTo>
                    <a:pt x="38398" y="88106"/>
                  </a:lnTo>
                  <a:cubicBezTo>
                    <a:pt x="37406" y="89297"/>
                    <a:pt x="36314" y="90289"/>
                    <a:pt x="35124" y="91083"/>
                  </a:cubicBezTo>
                  <a:cubicBezTo>
                    <a:pt x="33933" y="91877"/>
                    <a:pt x="32494" y="92521"/>
                    <a:pt x="30808" y="93018"/>
                  </a:cubicBezTo>
                  <a:cubicBezTo>
                    <a:pt x="29121" y="93514"/>
                    <a:pt x="27087" y="93861"/>
                    <a:pt x="24706" y="94059"/>
                  </a:cubicBezTo>
                  <a:cubicBezTo>
                    <a:pt x="22325" y="94258"/>
                    <a:pt x="19447" y="94357"/>
                    <a:pt x="16074" y="94357"/>
                  </a:cubicBezTo>
                  <a:cubicBezTo>
                    <a:pt x="12304" y="94357"/>
                    <a:pt x="9277" y="94208"/>
                    <a:pt x="6995" y="93911"/>
                  </a:cubicBezTo>
                  <a:cubicBezTo>
                    <a:pt x="4713" y="93613"/>
                    <a:pt x="2977" y="93117"/>
                    <a:pt x="1786" y="92422"/>
                  </a:cubicBezTo>
                  <a:cubicBezTo>
                    <a:pt x="596" y="91728"/>
                    <a:pt x="0" y="90785"/>
                    <a:pt x="0" y="89595"/>
                  </a:cubicBezTo>
                  <a:cubicBezTo>
                    <a:pt x="0" y="88404"/>
                    <a:pt x="397" y="87015"/>
                    <a:pt x="1191" y="85427"/>
                  </a:cubicBezTo>
                  <a:lnTo>
                    <a:pt x="52090" y="8632"/>
                  </a:lnTo>
                  <a:cubicBezTo>
                    <a:pt x="53082" y="7045"/>
                    <a:pt x="54273" y="5705"/>
                    <a:pt x="55662" y="4614"/>
                  </a:cubicBezTo>
                  <a:cubicBezTo>
                    <a:pt x="57051" y="3522"/>
                    <a:pt x="58837" y="2629"/>
                    <a:pt x="61020" y="1935"/>
                  </a:cubicBezTo>
                  <a:cubicBezTo>
                    <a:pt x="63203" y="1240"/>
                    <a:pt x="65832" y="744"/>
                    <a:pt x="68908" y="446"/>
                  </a:cubicBezTo>
                  <a:cubicBezTo>
                    <a:pt x="71984" y="149"/>
                    <a:pt x="75803" y="0"/>
                    <a:pt x="8036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Szabadkézi sokszög 50"/>
            <p:cNvSpPr/>
            <p:nvPr/>
          </p:nvSpPr>
          <p:spPr>
            <a:xfrm>
              <a:off x="3053044" y="5325211"/>
              <a:ext cx="107953" cy="94357"/>
            </a:xfrm>
            <a:custGeom>
              <a:avLst/>
              <a:gdLst/>
              <a:ahLst/>
              <a:cxnLst/>
              <a:rect l="l" t="t" r="r" b="b"/>
              <a:pathLst>
                <a:path w="107953" h="94357">
                  <a:moveTo>
                    <a:pt x="85207" y="0"/>
                  </a:moveTo>
                  <a:cubicBezTo>
                    <a:pt x="90763" y="0"/>
                    <a:pt x="95277" y="298"/>
                    <a:pt x="98750" y="893"/>
                  </a:cubicBezTo>
                  <a:cubicBezTo>
                    <a:pt x="102223" y="1488"/>
                    <a:pt x="104703" y="2431"/>
                    <a:pt x="106191" y="3721"/>
                  </a:cubicBezTo>
                  <a:cubicBezTo>
                    <a:pt x="107680" y="5011"/>
                    <a:pt x="108225" y="6598"/>
                    <a:pt x="107828" y="8483"/>
                  </a:cubicBezTo>
                  <a:cubicBezTo>
                    <a:pt x="107432" y="10368"/>
                    <a:pt x="106142" y="12402"/>
                    <a:pt x="103959" y="14585"/>
                  </a:cubicBezTo>
                  <a:lnTo>
                    <a:pt x="39963" y="88106"/>
                  </a:lnTo>
                  <a:cubicBezTo>
                    <a:pt x="38772" y="89495"/>
                    <a:pt x="37482" y="90587"/>
                    <a:pt x="36093" y="91380"/>
                  </a:cubicBezTo>
                  <a:cubicBezTo>
                    <a:pt x="34704" y="92174"/>
                    <a:pt x="33117" y="92769"/>
                    <a:pt x="31331" y="93166"/>
                  </a:cubicBezTo>
                  <a:cubicBezTo>
                    <a:pt x="29545" y="93563"/>
                    <a:pt x="27461" y="93861"/>
                    <a:pt x="25080" y="94059"/>
                  </a:cubicBezTo>
                  <a:cubicBezTo>
                    <a:pt x="22699" y="94258"/>
                    <a:pt x="19822" y="94357"/>
                    <a:pt x="16448" y="94357"/>
                  </a:cubicBezTo>
                  <a:cubicBezTo>
                    <a:pt x="9701" y="94357"/>
                    <a:pt x="4988" y="93662"/>
                    <a:pt x="2309" y="92273"/>
                  </a:cubicBezTo>
                  <a:cubicBezTo>
                    <a:pt x="-370" y="90884"/>
                    <a:pt x="-717" y="88702"/>
                    <a:pt x="1268" y="85725"/>
                  </a:cubicBezTo>
                  <a:lnTo>
                    <a:pt x="55441" y="7739"/>
                  </a:lnTo>
                  <a:cubicBezTo>
                    <a:pt x="56433" y="6152"/>
                    <a:pt x="57574" y="4911"/>
                    <a:pt x="58864" y="4018"/>
                  </a:cubicBezTo>
                  <a:cubicBezTo>
                    <a:pt x="60154" y="3125"/>
                    <a:pt x="61890" y="2381"/>
                    <a:pt x="64073" y="1786"/>
                  </a:cubicBezTo>
                  <a:cubicBezTo>
                    <a:pt x="66256" y="1191"/>
                    <a:pt x="69034" y="744"/>
                    <a:pt x="72408" y="446"/>
                  </a:cubicBezTo>
                  <a:cubicBezTo>
                    <a:pt x="75781" y="149"/>
                    <a:pt x="80047" y="0"/>
                    <a:pt x="8520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Szabadkézi sokszög 51"/>
            <p:cNvSpPr/>
            <p:nvPr/>
          </p:nvSpPr>
          <p:spPr>
            <a:xfrm>
              <a:off x="4747082" y="5342176"/>
              <a:ext cx="60424" cy="58936"/>
            </a:xfrm>
            <a:custGeom>
              <a:avLst/>
              <a:gdLst/>
              <a:ahLst/>
              <a:cxnLst/>
              <a:rect l="l" t="t" r="r" b="b"/>
              <a:pathLst>
                <a:path w="60424" h="58936">
                  <a:moveTo>
                    <a:pt x="30361" y="0"/>
                  </a:moveTo>
                  <a:cubicBezTo>
                    <a:pt x="42068" y="0"/>
                    <a:pt x="50006" y="2034"/>
                    <a:pt x="54173" y="6102"/>
                  </a:cubicBezTo>
                  <a:cubicBezTo>
                    <a:pt x="58340" y="10170"/>
                    <a:pt x="60424" y="17860"/>
                    <a:pt x="60424" y="29171"/>
                  </a:cubicBezTo>
                  <a:cubicBezTo>
                    <a:pt x="60424" y="40680"/>
                    <a:pt x="58241" y="48518"/>
                    <a:pt x="53875" y="52686"/>
                  </a:cubicBezTo>
                  <a:cubicBezTo>
                    <a:pt x="49510" y="56853"/>
                    <a:pt x="41473" y="58936"/>
                    <a:pt x="29765" y="58936"/>
                  </a:cubicBezTo>
                  <a:cubicBezTo>
                    <a:pt x="18256" y="58936"/>
                    <a:pt x="10418" y="56902"/>
                    <a:pt x="6250" y="52834"/>
                  </a:cubicBezTo>
                  <a:cubicBezTo>
                    <a:pt x="2083" y="48766"/>
                    <a:pt x="0" y="41077"/>
                    <a:pt x="0" y="29766"/>
                  </a:cubicBezTo>
                  <a:cubicBezTo>
                    <a:pt x="0" y="18257"/>
                    <a:pt x="2133" y="10418"/>
                    <a:pt x="6399" y="6251"/>
                  </a:cubicBezTo>
                  <a:cubicBezTo>
                    <a:pt x="10666" y="2084"/>
                    <a:pt x="18653" y="0"/>
                    <a:pt x="30361"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Szabadkézi sokszög 52"/>
            <p:cNvSpPr/>
            <p:nvPr/>
          </p:nvSpPr>
          <p:spPr>
            <a:xfrm>
              <a:off x="5931755" y="5342176"/>
              <a:ext cx="60721" cy="58936"/>
            </a:xfrm>
            <a:custGeom>
              <a:avLst/>
              <a:gdLst/>
              <a:ahLst/>
              <a:cxnLst/>
              <a:rect l="l" t="t" r="r" b="b"/>
              <a:pathLst>
                <a:path w="60721" h="58936">
                  <a:moveTo>
                    <a:pt x="30658" y="0"/>
                  </a:moveTo>
                  <a:cubicBezTo>
                    <a:pt x="42168" y="0"/>
                    <a:pt x="50056" y="2034"/>
                    <a:pt x="54322" y="6102"/>
                  </a:cubicBezTo>
                  <a:cubicBezTo>
                    <a:pt x="58588" y="10170"/>
                    <a:pt x="60721" y="17860"/>
                    <a:pt x="60721" y="29171"/>
                  </a:cubicBezTo>
                  <a:cubicBezTo>
                    <a:pt x="60721" y="40680"/>
                    <a:pt x="58539" y="48518"/>
                    <a:pt x="54173" y="52686"/>
                  </a:cubicBezTo>
                  <a:cubicBezTo>
                    <a:pt x="49807" y="56853"/>
                    <a:pt x="41771" y="58936"/>
                    <a:pt x="30063" y="58936"/>
                  </a:cubicBezTo>
                  <a:cubicBezTo>
                    <a:pt x="18553" y="58936"/>
                    <a:pt x="10666" y="56902"/>
                    <a:pt x="6399" y="52834"/>
                  </a:cubicBezTo>
                  <a:cubicBezTo>
                    <a:pt x="2133" y="48766"/>
                    <a:pt x="0" y="41077"/>
                    <a:pt x="0" y="29766"/>
                  </a:cubicBezTo>
                  <a:cubicBezTo>
                    <a:pt x="0" y="18257"/>
                    <a:pt x="2182" y="10418"/>
                    <a:pt x="6548" y="6251"/>
                  </a:cubicBezTo>
                  <a:cubicBezTo>
                    <a:pt x="10914" y="2084"/>
                    <a:pt x="18950" y="0"/>
                    <a:pt x="3065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Szabadkézi sokszög 53"/>
            <p:cNvSpPr/>
            <p:nvPr/>
          </p:nvSpPr>
          <p:spPr>
            <a:xfrm>
              <a:off x="1636574" y="5346344"/>
              <a:ext cx="236934" cy="396478"/>
            </a:xfrm>
            <a:custGeom>
              <a:avLst/>
              <a:gdLst/>
              <a:ahLst/>
              <a:cxnLst/>
              <a:rect l="l" t="t" r="r" b="b"/>
              <a:pathLst>
                <a:path w="236934" h="396478">
                  <a:moveTo>
                    <a:pt x="126504" y="0"/>
                  </a:moveTo>
                  <a:cubicBezTo>
                    <a:pt x="135037" y="0"/>
                    <a:pt x="143619" y="744"/>
                    <a:pt x="152251" y="2232"/>
                  </a:cubicBezTo>
                  <a:cubicBezTo>
                    <a:pt x="160883" y="3720"/>
                    <a:pt x="169019" y="5705"/>
                    <a:pt x="176659" y="8185"/>
                  </a:cubicBezTo>
                  <a:cubicBezTo>
                    <a:pt x="184299" y="10666"/>
                    <a:pt x="191095" y="13444"/>
                    <a:pt x="197048" y="16520"/>
                  </a:cubicBezTo>
                  <a:cubicBezTo>
                    <a:pt x="203001" y="19595"/>
                    <a:pt x="206921" y="22076"/>
                    <a:pt x="208806" y="23961"/>
                  </a:cubicBezTo>
                  <a:cubicBezTo>
                    <a:pt x="210691" y="25846"/>
                    <a:pt x="211931" y="27334"/>
                    <a:pt x="212526" y="28426"/>
                  </a:cubicBezTo>
                  <a:cubicBezTo>
                    <a:pt x="213122" y="29517"/>
                    <a:pt x="213618" y="30906"/>
                    <a:pt x="214015" y="32593"/>
                  </a:cubicBezTo>
                  <a:cubicBezTo>
                    <a:pt x="214412" y="34280"/>
                    <a:pt x="214709" y="36314"/>
                    <a:pt x="214908" y="38695"/>
                  </a:cubicBezTo>
                  <a:cubicBezTo>
                    <a:pt x="215106" y="41076"/>
                    <a:pt x="215205" y="44152"/>
                    <a:pt x="215205" y="47922"/>
                  </a:cubicBezTo>
                  <a:cubicBezTo>
                    <a:pt x="215205" y="51494"/>
                    <a:pt x="215057" y="54669"/>
                    <a:pt x="214759" y="57447"/>
                  </a:cubicBezTo>
                  <a:cubicBezTo>
                    <a:pt x="214461" y="60225"/>
                    <a:pt x="214015" y="62557"/>
                    <a:pt x="213419" y="64442"/>
                  </a:cubicBezTo>
                  <a:cubicBezTo>
                    <a:pt x="212824" y="66327"/>
                    <a:pt x="211981" y="67716"/>
                    <a:pt x="210889" y="68609"/>
                  </a:cubicBezTo>
                  <a:cubicBezTo>
                    <a:pt x="209798" y="69502"/>
                    <a:pt x="208558" y="69949"/>
                    <a:pt x="207169" y="69949"/>
                  </a:cubicBezTo>
                  <a:cubicBezTo>
                    <a:pt x="204986" y="69949"/>
                    <a:pt x="201563" y="68560"/>
                    <a:pt x="196899" y="65782"/>
                  </a:cubicBezTo>
                  <a:cubicBezTo>
                    <a:pt x="192236" y="63003"/>
                    <a:pt x="186531" y="59878"/>
                    <a:pt x="179784" y="56405"/>
                  </a:cubicBezTo>
                  <a:cubicBezTo>
                    <a:pt x="173037" y="52933"/>
                    <a:pt x="165050" y="49758"/>
                    <a:pt x="155823" y="46880"/>
                  </a:cubicBezTo>
                  <a:cubicBezTo>
                    <a:pt x="146596" y="44003"/>
                    <a:pt x="136227" y="42564"/>
                    <a:pt x="124718" y="42564"/>
                  </a:cubicBezTo>
                  <a:cubicBezTo>
                    <a:pt x="114002" y="42564"/>
                    <a:pt x="104676" y="44003"/>
                    <a:pt x="96738" y="46880"/>
                  </a:cubicBezTo>
                  <a:cubicBezTo>
                    <a:pt x="88801" y="49758"/>
                    <a:pt x="82252" y="53578"/>
                    <a:pt x="77093" y="58340"/>
                  </a:cubicBezTo>
                  <a:cubicBezTo>
                    <a:pt x="71933" y="63103"/>
                    <a:pt x="68064" y="68758"/>
                    <a:pt x="65484" y="75307"/>
                  </a:cubicBezTo>
                  <a:cubicBezTo>
                    <a:pt x="62905" y="81855"/>
                    <a:pt x="61615" y="88800"/>
                    <a:pt x="61615" y="96143"/>
                  </a:cubicBezTo>
                  <a:cubicBezTo>
                    <a:pt x="61615" y="106858"/>
                    <a:pt x="64095" y="116086"/>
                    <a:pt x="69056" y="123825"/>
                  </a:cubicBezTo>
                  <a:cubicBezTo>
                    <a:pt x="74017" y="131564"/>
                    <a:pt x="80615" y="138410"/>
                    <a:pt x="88850" y="144363"/>
                  </a:cubicBezTo>
                  <a:cubicBezTo>
                    <a:pt x="97085" y="150316"/>
                    <a:pt x="106461" y="155773"/>
                    <a:pt x="116979" y="160734"/>
                  </a:cubicBezTo>
                  <a:cubicBezTo>
                    <a:pt x="127496" y="165695"/>
                    <a:pt x="138212" y="170705"/>
                    <a:pt x="149126" y="175766"/>
                  </a:cubicBezTo>
                  <a:cubicBezTo>
                    <a:pt x="160040" y="180826"/>
                    <a:pt x="170755" y="186382"/>
                    <a:pt x="181272" y="192434"/>
                  </a:cubicBezTo>
                  <a:cubicBezTo>
                    <a:pt x="191790" y="198487"/>
                    <a:pt x="201166" y="205630"/>
                    <a:pt x="209401" y="213866"/>
                  </a:cubicBezTo>
                  <a:cubicBezTo>
                    <a:pt x="217636" y="222101"/>
                    <a:pt x="224284" y="231824"/>
                    <a:pt x="229344" y="243036"/>
                  </a:cubicBezTo>
                  <a:cubicBezTo>
                    <a:pt x="234404" y="254248"/>
                    <a:pt x="236934" y="267493"/>
                    <a:pt x="236934" y="282773"/>
                  </a:cubicBezTo>
                  <a:cubicBezTo>
                    <a:pt x="236934" y="300831"/>
                    <a:pt x="233611" y="316904"/>
                    <a:pt x="226963" y="330993"/>
                  </a:cubicBezTo>
                  <a:cubicBezTo>
                    <a:pt x="220315" y="345082"/>
                    <a:pt x="211088" y="357038"/>
                    <a:pt x="199281" y="366861"/>
                  </a:cubicBezTo>
                  <a:cubicBezTo>
                    <a:pt x="187474" y="376684"/>
                    <a:pt x="173583" y="384075"/>
                    <a:pt x="157609" y="389036"/>
                  </a:cubicBezTo>
                  <a:cubicBezTo>
                    <a:pt x="141635" y="393997"/>
                    <a:pt x="124420" y="396478"/>
                    <a:pt x="105966" y="396478"/>
                  </a:cubicBezTo>
                  <a:cubicBezTo>
                    <a:pt x="93067" y="396478"/>
                    <a:pt x="81111" y="395386"/>
                    <a:pt x="70098" y="393203"/>
                  </a:cubicBezTo>
                  <a:cubicBezTo>
                    <a:pt x="59085" y="391021"/>
                    <a:pt x="49262" y="388342"/>
                    <a:pt x="40630" y="385167"/>
                  </a:cubicBezTo>
                  <a:cubicBezTo>
                    <a:pt x="31998" y="381992"/>
                    <a:pt x="24755" y="378718"/>
                    <a:pt x="18901" y="375344"/>
                  </a:cubicBezTo>
                  <a:cubicBezTo>
                    <a:pt x="13047" y="371971"/>
                    <a:pt x="8979" y="369093"/>
                    <a:pt x="6697" y="366712"/>
                  </a:cubicBezTo>
                  <a:cubicBezTo>
                    <a:pt x="4415" y="364331"/>
                    <a:pt x="2728" y="361305"/>
                    <a:pt x="1637" y="357634"/>
                  </a:cubicBezTo>
                  <a:cubicBezTo>
                    <a:pt x="546" y="353962"/>
                    <a:pt x="0" y="349051"/>
                    <a:pt x="0" y="342900"/>
                  </a:cubicBezTo>
                  <a:cubicBezTo>
                    <a:pt x="0" y="338534"/>
                    <a:pt x="198" y="334912"/>
                    <a:pt x="595" y="332035"/>
                  </a:cubicBezTo>
                  <a:cubicBezTo>
                    <a:pt x="992" y="329158"/>
                    <a:pt x="1587" y="326826"/>
                    <a:pt x="2381" y="325040"/>
                  </a:cubicBezTo>
                  <a:cubicBezTo>
                    <a:pt x="3175" y="323254"/>
                    <a:pt x="4167" y="322014"/>
                    <a:pt x="5357" y="321319"/>
                  </a:cubicBezTo>
                  <a:cubicBezTo>
                    <a:pt x="6548" y="320625"/>
                    <a:pt x="7937" y="320278"/>
                    <a:pt x="9525" y="320278"/>
                  </a:cubicBezTo>
                  <a:cubicBezTo>
                    <a:pt x="12303" y="320278"/>
                    <a:pt x="16222" y="321964"/>
                    <a:pt x="21282" y="325338"/>
                  </a:cubicBezTo>
                  <a:cubicBezTo>
                    <a:pt x="26342" y="328711"/>
                    <a:pt x="32841" y="332382"/>
                    <a:pt x="40779" y="336351"/>
                  </a:cubicBezTo>
                  <a:cubicBezTo>
                    <a:pt x="48716" y="340320"/>
                    <a:pt x="58291" y="344041"/>
                    <a:pt x="69503" y="347513"/>
                  </a:cubicBezTo>
                  <a:cubicBezTo>
                    <a:pt x="80714" y="350986"/>
                    <a:pt x="93662" y="352722"/>
                    <a:pt x="108347" y="352722"/>
                  </a:cubicBezTo>
                  <a:cubicBezTo>
                    <a:pt x="119459" y="352722"/>
                    <a:pt x="129629" y="351234"/>
                    <a:pt x="138856" y="348257"/>
                  </a:cubicBezTo>
                  <a:cubicBezTo>
                    <a:pt x="148084" y="345281"/>
                    <a:pt x="156021" y="341064"/>
                    <a:pt x="162669" y="335607"/>
                  </a:cubicBezTo>
                  <a:cubicBezTo>
                    <a:pt x="169317" y="330150"/>
                    <a:pt x="174427" y="323453"/>
                    <a:pt x="177998" y="315515"/>
                  </a:cubicBezTo>
                  <a:cubicBezTo>
                    <a:pt x="181570" y="307578"/>
                    <a:pt x="183356" y="298549"/>
                    <a:pt x="183356" y="288428"/>
                  </a:cubicBezTo>
                  <a:cubicBezTo>
                    <a:pt x="183356" y="277514"/>
                    <a:pt x="180876" y="268188"/>
                    <a:pt x="175915" y="260449"/>
                  </a:cubicBezTo>
                  <a:cubicBezTo>
                    <a:pt x="170954" y="252710"/>
                    <a:pt x="164405" y="245913"/>
                    <a:pt x="156269" y="240059"/>
                  </a:cubicBezTo>
                  <a:cubicBezTo>
                    <a:pt x="148134" y="234205"/>
                    <a:pt x="138856" y="228848"/>
                    <a:pt x="128438" y="223986"/>
                  </a:cubicBezTo>
                  <a:cubicBezTo>
                    <a:pt x="118021" y="219124"/>
                    <a:pt x="107354" y="214163"/>
                    <a:pt x="96441" y="209103"/>
                  </a:cubicBezTo>
                  <a:cubicBezTo>
                    <a:pt x="85527" y="204043"/>
                    <a:pt x="74910" y="198437"/>
                    <a:pt x="64591" y="192286"/>
                  </a:cubicBezTo>
                  <a:cubicBezTo>
                    <a:pt x="54272" y="186134"/>
                    <a:pt x="45045" y="178891"/>
                    <a:pt x="36909" y="170557"/>
                  </a:cubicBezTo>
                  <a:cubicBezTo>
                    <a:pt x="28773" y="162222"/>
                    <a:pt x="22175" y="152449"/>
                    <a:pt x="17115" y="141237"/>
                  </a:cubicBezTo>
                  <a:cubicBezTo>
                    <a:pt x="12055" y="130026"/>
                    <a:pt x="9525" y="116582"/>
                    <a:pt x="9525" y="100905"/>
                  </a:cubicBezTo>
                  <a:cubicBezTo>
                    <a:pt x="9525" y="84832"/>
                    <a:pt x="12452" y="70495"/>
                    <a:pt x="18306" y="57894"/>
                  </a:cubicBezTo>
                  <a:cubicBezTo>
                    <a:pt x="24160" y="45293"/>
                    <a:pt x="32296" y="34726"/>
                    <a:pt x="42713" y="26193"/>
                  </a:cubicBezTo>
                  <a:cubicBezTo>
                    <a:pt x="53132" y="17661"/>
                    <a:pt x="65534" y="11162"/>
                    <a:pt x="79920" y="6697"/>
                  </a:cubicBezTo>
                  <a:cubicBezTo>
                    <a:pt x="94307" y="2232"/>
                    <a:pt x="109835" y="0"/>
                    <a:pt x="1265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Szabadkézi sokszög 54"/>
            <p:cNvSpPr/>
            <p:nvPr/>
          </p:nvSpPr>
          <p:spPr>
            <a:xfrm>
              <a:off x="3502126" y="5350214"/>
              <a:ext cx="325132" cy="388739"/>
            </a:xfrm>
            <a:custGeom>
              <a:avLst/>
              <a:gdLst/>
              <a:ahLst/>
              <a:cxnLst/>
              <a:rect l="l" t="t" r="r" b="b"/>
              <a:pathLst>
                <a:path w="325132" h="388739">
                  <a:moveTo>
                    <a:pt x="27244" y="0"/>
                  </a:moveTo>
                  <a:cubicBezTo>
                    <a:pt x="32800" y="0"/>
                    <a:pt x="37215" y="149"/>
                    <a:pt x="40490" y="447"/>
                  </a:cubicBezTo>
                  <a:cubicBezTo>
                    <a:pt x="43764" y="744"/>
                    <a:pt x="46294" y="1290"/>
                    <a:pt x="48080" y="2084"/>
                  </a:cubicBezTo>
                  <a:cubicBezTo>
                    <a:pt x="49866" y="2877"/>
                    <a:pt x="51205" y="3919"/>
                    <a:pt x="52098" y="5209"/>
                  </a:cubicBezTo>
                  <a:cubicBezTo>
                    <a:pt x="52991" y="6499"/>
                    <a:pt x="53834" y="8136"/>
                    <a:pt x="54628" y="10120"/>
                  </a:cubicBezTo>
                  <a:lnTo>
                    <a:pt x="165059" y="334268"/>
                  </a:lnTo>
                  <a:lnTo>
                    <a:pt x="165356" y="334268"/>
                  </a:lnTo>
                  <a:lnTo>
                    <a:pt x="272810" y="10716"/>
                  </a:lnTo>
                  <a:cubicBezTo>
                    <a:pt x="273406" y="8533"/>
                    <a:pt x="274100" y="6747"/>
                    <a:pt x="274894" y="5358"/>
                  </a:cubicBezTo>
                  <a:cubicBezTo>
                    <a:pt x="275688" y="3969"/>
                    <a:pt x="277077" y="2877"/>
                    <a:pt x="279061" y="2084"/>
                  </a:cubicBezTo>
                  <a:cubicBezTo>
                    <a:pt x="281045" y="1290"/>
                    <a:pt x="283824" y="744"/>
                    <a:pt x="287395" y="447"/>
                  </a:cubicBezTo>
                  <a:cubicBezTo>
                    <a:pt x="290967" y="149"/>
                    <a:pt x="295730" y="0"/>
                    <a:pt x="301683" y="0"/>
                  </a:cubicBezTo>
                  <a:cubicBezTo>
                    <a:pt x="307834" y="0"/>
                    <a:pt x="312696" y="248"/>
                    <a:pt x="316268" y="744"/>
                  </a:cubicBezTo>
                  <a:cubicBezTo>
                    <a:pt x="319840" y="1240"/>
                    <a:pt x="322271" y="2183"/>
                    <a:pt x="323561" y="3572"/>
                  </a:cubicBezTo>
                  <a:cubicBezTo>
                    <a:pt x="324851" y="4961"/>
                    <a:pt x="325347" y="6995"/>
                    <a:pt x="325049" y="9674"/>
                  </a:cubicBezTo>
                  <a:cubicBezTo>
                    <a:pt x="324751" y="12353"/>
                    <a:pt x="323809" y="15875"/>
                    <a:pt x="322221" y="20241"/>
                  </a:cubicBezTo>
                  <a:lnTo>
                    <a:pt x="196610" y="378024"/>
                  </a:lnTo>
                  <a:cubicBezTo>
                    <a:pt x="195817" y="380206"/>
                    <a:pt x="194725" y="381992"/>
                    <a:pt x="193336" y="383381"/>
                  </a:cubicBezTo>
                  <a:cubicBezTo>
                    <a:pt x="191947" y="384770"/>
                    <a:pt x="190012" y="385862"/>
                    <a:pt x="187532" y="386656"/>
                  </a:cubicBezTo>
                  <a:cubicBezTo>
                    <a:pt x="185051" y="387449"/>
                    <a:pt x="181877" y="387995"/>
                    <a:pt x="178007" y="388293"/>
                  </a:cubicBezTo>
                  <a:cubicBezTo>
                    <a:pt x="174137" y="388590"/>
                    <a:pt x="169325" y="388739"/>
                    <a:pt x="163571" y="388739"/>
                  </a:cubicBezTo>
                  <a:cubicBezTo>
                    <a:pt x="159205" y="388739"/>
                    <a:pt x="155385" y="388690"/>
                    <a:pt x="152111" y="388590"/>
                  </a:cubicBezTo>
                  <a:cubicBezTo>
                    <a:pt x="148836" y="388491"/>
                    <a:pt x="146009" y="388243"/>
                    <a:pt x="143627" y="387846"/>
                  </a:cubicBezTo>
                  <a:cubicBezTo>
                    <a:pt x="141246" y="387449"/>
                    <a:pt x="139212" y="387003"/>
                    <a:pt x="137526" y="386507"/>
                  </a:cubicBezTo>
                  <a:cubicBezTo>
                    <a:pt x="135839" y="386011"/>
                    <a:pt x="134400" y="385366"/>
                    <a:pt x="133209" y="384572"/>
                  </a:cubicBezTo>
                  <a:cubicBezTo>
                    <a:pt x="132019" y="383778"/>
                    <a:pt x="131076" y="382836"/>
                    <a:pt x="130382" y="381744"/>
                  </a:cubicBezTo>
                  <a:cubicBezTo>
                    <a:pt x="129687" y="380653"/>
                    <a:pt x="129042" y="379313"/>
                    <a:pt x="128447" y="377726"/>
                  </a:cubicBezTo>
                  <a:lnTo>
                    <a:pt x="2538" y="19943"/>
                  </a:lnTo>
                  <a:cubicBezTo>
                    <a:pt x="951" y="15577"/>
                    <a:pt x="108" y="12055"/>
                    <a:pt x="8" y="9376"/>
                  </a:cubicBezTo>
                  <a:cubicBezTo>
                    <a:pt x="-91" y="6697"/>
                    <a:pt x="753" y="4663"/>
                    <a:pt x="2538" y="3274"/>
                  </a:cubicBezTo>
                  <a:cubicBezTo>
                    <a:pt x="4324" y="1885"/>
                    <a:pt x="7202" y="992"/>
                    <a:pt x="11170" y="595"/>
                  </a:cubicBezTo>
                  <a:cubicBezTo>
                    <a:pt x="15139" y="199"/>
                    <a:pt x="20497" y="0"/>
                    <a:pt x="2724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Szabadkézi sokszög 55"/>
            <p:cNvSpPr/>
            <p:nvPr/>
          </p:nvSpPr>
          <p:spPr>
            <a:xfrm>
              <a:off x="6219587" y="5352000"/>
              <a:ext cx="202406" cy="386953"/>
            </a:xfrm>
            <a:custGeom>
              <a:avLst/>
              <a:gdLst/>
              <a:ahLst/>
              <a:cxnLst/>
              <a:rect l="l" t="t" r="r" b="b"/>
              <a:pathLst>
                <a:path w="202406" h="386953">
                  <a:moveTo>
                    <a:pt x="19050" y="0"/>
                  </a:moveTo>
                  <a:lnTo>
                    <a:pt x="192286" y="0"/>
                  </a:lnTo>
                  <a:cubicBezTo>
                    <a:pt x="193675" y="0"/>
                    <a:pt x="195015" y="397"/>
                    <a:pt x="196304" y="1191"/>
                  </a:cubicBezTo>
                  <a:cubicBezTo>
                    <a:pt x="197594" y="1984"/>
                    <a:pt x="198735" y="3274"/>
                    <a:pt x="199727" y="5060"/>
                  </a:cubicBezTo>
                  <a:cubicBezTo>
                    <a:pt x="200720" y="6846"/>
                    <a:pt x="201414" y="9178"/>
                    <a:pt x="201811" y="12055"/>
                  </a:cubicBezTo>
                  <a:cubicBezTo>
                    <a:pt x="202208" y="14932"/>
                    <a:pt x="202406" y="18256"/>
                    <a:pt x="202406" y="22027"/>
                  </a:cubicBezTo>
                  <a:cubicBezTo>
                    <a:pt x="202406" y="25797"/>
                    <a:pt x="202208" y="29071"/>
                    <a:pt x="201811" y="31849"/>
                  </a:cubicBezTo>
                  <a:cubicBezTo>
                    <a:pt x="201414" y="34627"/>
                    <a:pt x="200720" y="36860"/>
                    <a:pt x="199727" y="38547"/>
                  </a:cubicBezTo>
                  <a:cubicBezTo>
                    <a:pt x="198735" y="40233"/>
                    <a:pt x="197594" y="41473"/>
                    <a:pt x="196304" y="42267"/>
                  </a:cubicBezTo>
                  <a:cubicBezTo>
                    <a:pt x="195015" y="43061"/>
                    <a:pt x="193675" y="43458"/>
                    <a:pt x="192286" y="43458"/>
                  </a:cubicBezTo>
                  <a:lnTo>
                    <a:pt x="51197" y="43458"/>
                  </a:lnTo>
                  <a:lnTo>
                    <a:pt x="51197" y="174427"/>
                  </a:lnTo>
                  <a:lnTo>
                    <a:pt x="184547" y="174427"/>
                  </a:lnTo>
                  <a:cubicBezTo>
                    <a:pt x="185936" y="174427"/>
                    <a:pt x="187276" y="174774"/>
                    <a:pt x="188565" y="175468"/>
                  </a:cubicBezTo>
                  <a:cubicBezTo>
                    <a:pt x="189855" y="176163"/>
                    <a:pt x="190996" y="177304"/>
                    <a:pt x="191988" y="178891"/>
                  </a:cubicBezTo>
                  <a:cubicBezTo>
                    <a:pt x="192981" y="180479"/>
                    <a:pt x="193675" y="182612"/>
                    <a:pt x="194072" y="185291"/>
                  </a:cubicBezTo>
                  <a:cubicBezTo>
                    <a:pt x="194469" y="187970"/>
                    <a:pt x="194667" y="191393"/>
                    <a:pt x="194667" y="195560"/>
                  </a:cubicBezTo>
                  <a:cubicBezTo>
                    <a:pt x="194667" y="199331"/>
                    <a:pt x="194469" y="202555"/>
                    <a:pt x="194072" y="205234"/>
                  </a:cubicBezTo>
                  <a:cubicBezTo>
                    <a:pt x="193675" y="207913"/>
                    <a:pt x="192981" y="210096"/>
                    <a:pt x="191988" y="211782"/>
                  </a:cubicBezTo>
                  <a:cubicBezTo>
                    <a:pt x="190996" y="213469"/>
                    <a:pt x="189855" y="214759"/>
                    <a:pt x="188565" y="215652"/>
                  </a:cubicBezTo>
                  <a:cubicBezTo>
                    <a:pt x="187276" y="216545"/>
                    <a:pt x="185936" y="216991"/>
                    <a:pt x="184547" y="216991"/>
                  </a:cubicBezTo>
                  <a:lnTo>
                    <a:pt x="51197" y="216991"/>
                  </a:lnTo>
                  <a:lnTo>
                    <a:pt x="51197" y="377428"/>
                  </a:lnTo>
                  <a:cubicBezTo>
                    <a:pt x="51197" y="378817"/>
                    <a:pt x="50800" y="380157"/>
                    <a:pt x="50006" y="381447"/>
                  </a:cubicBezTo>
                  <a:cubicBezTo>
                    <a:pt x="49213" y="382736"/>
                    <a:pt x="47824" y="383729"/>
                    <a:pt x="45839" y="384423"/>
                  </a:cubicBezTo>
                  <a:cubicBezTo>
                    <a:pt x="43855" y="385118"/>
                    <a:pt x="41275" y="385713"/>
                    <a:pt x="38100" y="386209"/>
                  </a:cubicBezTo>
                  <a:cubicBezTo>
                    <a:pt x="34925" y="386705"/>
                    <a:pt x="30758" y="386953"/>
                    <a:pt x="25599" y="386953"/>
                  </a:cubicBezTo>
                  <a:cubicBezTo>
                    <a:pt x="20836" y="386953"/>
                    <a:pt x="16768" y="386705"/>
                    <a:pt x="13395" y="386209"/>
                  </a:cubicBezTo>
                  <a:cubicBezTo>
                    <a:pt x="10021" y="385713"/>
                    <a:pt x="7342" y="385118"/>
                    <a:pt x="5358" y="384423"/>
                  </a:cubicBezTo>
                  <a:cubicBezTo>
                    <a:pt x="3374" y="383729"/>
                    <a:pt x="1985" y="382736"/>
                    <a:pt x="1191" y="381447"/>
                  </a:cubicBezTo>
                  <a:cubicBezTo>
                    <a:pt x="397" y="380157"/>
                    <a:pt x="0" y="378817"/>
                    <a:pt x="0" y="377428"/>
                  </a:cubicBezTo>
                  <a:lnTo>
                    <a:pt x="0" y="20836"/>
                  </a:lnTo>
                  <a:cubicBezTo>
                    <a:pt x="0" y="13097"/>
                    <a:pt x="2034" y="7690"/>
                    <a:pt x="6102" y="4614"/>
                  </a:cubicBezTo>
                  <a:cubicBezTo>
                    <a:pt x="10170" y="1538"/>
                    <a:pt x="14486" y="0"/>
                    <a:pt x="19050"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Szabadkézi sokszög 56"/>
            <p:cNvSpPr/>
            <p:nvPr/>
          </p:nvSpPr>
          <p:spPr>
            <a:xfrm>
              <a:off x="2147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1"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8" y="237033"/>
                    <a:pt x="233363" y="238422"/>
                  </a:cubicBezTo>
                  <a:cubicBezTo>
                    <a:pt x="233958" y="239811"/>
                    <a:pt x="234404" y="241746"/>
                    <a:pt x="234702" y="244227"/>
                  </a:cubicBezTo>
                  <a:cubicBezTo>
                    <a:pt x="235000" y="246707"/>
                    <a:pt x="235149" y="249733"/>
                    <a:pt x="235149" y="253305"/>
                  </a:cubicBezTo>
                  <a:cubicBezTo>
                    <a:pt x="235149" y="255885"/>
                    <a:pt x="235050" y="258117"/>
                    <a:pt x="234851" y="260002"/>
                  </a:cubicBezTo>
                  <a:cubicBezTo>
                    <a:pt x="234652" y="261888"/>
                    <a:pt x="234404"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6"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Szabadkézi sokszög 57"/>
            <p:cNvSpPr/>
            <p:nvPr/>
          </p:nvSpPr>
          <p:spPr>
            <a:xfrm>
              <a:off x="2470608" y="5448440"/>
              <a:ext cx="156567" cy="290512"/>
            </a:xfrm>
            <a:custGeom>
              <a:avLst/>
              <a:gdLst/>
              <a:ahLst/>
              <a:cxnLst/>
              <a:rect l="l" t="t" r="r" b="b"/>
              <a:pathLst>
                <a:path w="156567" h="290512">
                  <a:moveTo>
                    <a:pt x="117574" y="0"/>
                  </a:moveTo>
                  <a:cubicBezTo>
                    <a:pt x="120154" y="0"/>
                    <a:pt x="123080" y="149"/>
                    <a:pt x="126355" y="446"/>
                  </a:cubicBezTo>
                  <a:cubicBezTo>
                    <a:pt x="129629" y="744"/>
                    <a:pt x="133052" y="1290"/>
                    <a:pt x="136624" y="2083"/>
                  </a:cubicBezTo>
                  <a:cubicBezTo>
                    <a:pt x="140196" y="2877"/>
                    <a:pt x="143420" y="3770"/>
                    <a:pt x="146298" y="4762"/>
                  </a:cubicBezTo>
                  <a:cubicBezTo>
                    <a:pt x="149175" y="5754"/>
                    <a:pt x="151209" y="6747"/>
                    <a:pt x="152400" y="7739"/>
                  </a:cubicBezTo>
                  <a:cubicBezTo>
                    <a:pt x="153590" y="8731"/>
                    <a:pt x="154384" y="9673"/>
                    <a:pt x="154781" y="10566"/>
                  </a:cubicBezTo>
                  <a:cubicBezTo>
                    <a:pt x="155178" y="11459"/>
                    <a:pt x="155525" y="12600"/>
                    <a:pt x="155823" y="13990"/>
                  </a:cubicBezTo>
                  <a:cubicBezTo>
                    <a:pt x="156120" y="15379"/>
                    <a:pt x="156319" y="17413"/>
                    <a:pt x="156418" y="20091"/>
                  </a:cubicBezTo>
                  <a:cubicBezTo>
                    <a:pt x="156517" y="22770"/>
                    <a:pt x="156567" y="26392"/>
                    <a:pt x="156567" y="30956"/>
                  </a:cubicBezTo>
                  <a:cubicBezTo>
                    <a:pt x="156567" y="35322"/>
                    <a:pt x="156468" y="38993"/>
                    <a:pt x="156269" y="41969"/>
                  </a:cubicBezTo>
                  <a:cubicBezTo>
                    <a:pt x="156071" y="44946"/>
                    <a:pt x="155674" y="47277"/>
                    <a:pt x="155079" y="48964"/>
                  </a:cubicBezTo>
                  <a:cubicBezTo>
                    <a:pt x="154483" y="50651"/>
                    <a:pt x="153739" y="51941"/>
                    <a:pt x="152846" y="52834"/>
                  </a:cubicBezTo>
                  <a:cubicBezTo>
                    <a:pt x="151953" y="53727"/>
                    <a:pt x="150713" y="54173"/>
                    <a:pt x="149125" y="54173"/>
                  </a:cubicBezTo>
                  <a:cubicBezTo>
                    <a:pt x="147538" y="54173"/>
                    <a:pt x="145603" y="53727"/>
                    <a:pt x="143321" y="52834"/>
                  </a:cubicBezTo>
                  <a:cubicBezTo>
                    <a:pt x="141039" y="51941"/>
                    <a:pt x="138459" y="51048"/>
                    <a:pt x="135582" y="50155"/>
                  </a:cubicBezTo>
                  <a:cubicBezTo>
                    <a:pt x="132705" y="49262"/>
                    <a:pt x="129480" y="48418"/>
                    <a:pt x="125908" y="47625"/>
                  </a:cubicBezTo>
                  <a:cubicBezTo>
                    <a:pt x="122336" y="46831"/>
                    <a:pt x="118467" y="46434"/>
                    <a:pt x="114300" y="46434"/>
                  </a:cubicBezTo>
                  <a:cubicBezTo>
                    <a:pt x="109339" y="46434"/>
                    <a:pt x="104477" y="47426"/>
                    <a:pt x="99715" y="49411"/>
                  </a:cubicBezTo>
                  <a:cubicBezTo>
                    <a:pt x="94952" y="51395"/>
                    <a:pt x="89941" y="54669"/>
                    <a:pt x="84683" y="59233"/>
                  </a:cubicBezTo>
                  <a:cubicBezTo>
                    <a:pt x="79424" y="63797"/>
                    <a:pt x="73917" y="69850"/>
                    <a:pt x="68163" y="77390"/>
                  </a:cubicBezTo>
                  <a:cubicBezTo>
                    <a:pt x="62408" y="84931"/>
                    <a:pt x="56058" y="94158"/>
                    <a:pt x="49113" y="105072"/>
                  </a:cubicBezTo>
                  <a:lnTo>
                    <a:pt x="49113" y="281285"/>
                  </a:lnTo>
                  <a:cubicBezTo>
                    <a:pt x="49113" y="282872"/>
                    <a:pt x="48716" y="284212"/>
                    <a:pt x="47922" y="285303"/>
                  </a:cubicBezTo>
                  <a:cubicBezTo>
                    <a:pt x="47128" y="286395"/>
                    <a:pt x="45839" y="287337"/>
                    <a:pt x="44053" y="288131"/>
                  </a:cubicBezTo>
                  <a:cubicBezTo>
                    <a:pt x="42267" y="288925"/>
                    <a:pt x="39786" y="289520"/>
                    <a:pt x="36611" y="289917"/>
                  </a:cubicBezTo>
                  <a:cubicBezTo>
                    <a:pt x="33436" y="290314"/>
                    <a:pt x="29368" y="290512"/>
                    <a:pt x="24407" y="290512"/>
                  </a:cubicBezTo>
                  <a:cubicBezTo>
                    <a:pt x="19645" y="290512"/>
                    <a:pt x="15676" y="290314"/>
                    <a:pt x="12501" y="289917"/>
                  </a:cubicBezTo>
                  <a:cubicBezTo>
                    <a:pt x="9326" y="289520"/>
                    <a:pt x="6796" y="288925"/>
                    <a:pt x="4911" y="288131"/>
                  </a:cubicBezTo>
                  <a:cubicBezTo>
                    <a:pt x="3026" y="287337"/>
                    <a:pt x="1736" y="286395"/>
                    <a:pt x="1041" y="285303"/>
                  </a:cubicBezTo>
                  <a:cubicBezTo>
                    <a:pt x="347" y="284212"/>
                    <a:pt x="0" y="282872"/>
                    <a:pt x="0" y="281285"/>
                  </a:cubicBezTo>
                  <a:lnTo>
                    <a:pt x="0" y="13394"/>
                  </a:lnTo>
                  <a:cubicBezTo>
                    <a:pt x="0" y="11807"/>
                    <a:pt x="297" y="10467"/>
                    <a:pt x="893" y="9376"/>
                  </a:cubicBezTo>
                  <a:cubicBezTo>
                    <a:pt x="1488" y="8284"/>
                    <a:pt x="2678" y="7292"/>
                    <a:pt x="4464" y="6399"/>
                  </a:cubicBezTo>
                  <a:cubicBezTo>
                    <a:pt x="6251" y="5506"/>
                    <a:pt x="8533" y="4911"/>
                    <a:pt x="11310" y="4613"/>
                  </a:cubicBezTo>
                  <a:cubicBezTo>
                    <a:pt x="14089" y="4316"/>
                    <a:pt x="17760" y="4167"/>
                    <a:pt x="22324" y="4167"/>
                  </a:cubicBezTo>
                  <a:cubicBezTo>
                    <a:pt x="26689" y="4167"/>
                    <a:pt x="30311" y="4316"/>
                    <a:pt x="33188" y="4613"/>
                  </a:cubicBezTo>
                  <a:cubicBezTo>
                    <a:pt x="36066" y="4911"/>
                    <a:pt x="38298" y="5506"/>
                    <a:pt x="39885" y="6399"/>
                  </a:cubicBezTo>
                  <a:cubicBezTo>
                    <a:pt x="41473" y="7292"/>
                    <a:pt x="42614" y="8284"/>
                    <a:pt x="43309" y="9376"/>
                  </a:cubicBezTo>
                  <a:cubicBezTo>
                    <a:pt x="44003" y="10467"/>
                    <a:pt x="44350" y="11807"/>
                    <a:pt x="44350" y="13394"/>
                  </a:cubicBezTo>
                  <a:lnTo>
                    <a:pt x="44350" y="52387"/>
                  </a:lnTo>
                  <a:cubicBezTo>
                    <a:pt x="51693" y="41672"/>
                    <a:pt x="58588" y="32940"/>
                    <a:pt x="65038" y="26193"/>
                  </a:cubicBezTo>
                  <a:cubicBezTo>
                    <a:pt x="71487" y="19447"/>
                    <a:pt x="77589" y="14138"/>
                    <a:pt x="83343" y="10269"/>
                  </a:cubicBezTo>
                  <a:cubicBezTo>
                    <a:pt x="89098" y="6399"/>
                    <a:pt x="94803" y="3720"/>
                    <a:pt x="100459" y="2232"/>
                  </a:cubicBezTo>
                  <a:cubicBezTo>
                    <a:pt x="106114" y="744"/>
                    <a:pt x="111819" y="0"/>
                    <a:pt x="11757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Szabadkézi sokszög 58"/>
            <p:cNvSpPr/>
            <p:nvPr/>
          </p:nvSpPr>
          <p:spPr>
            <a:xfrm>
              <a:off x="2890005" y="5448440"/>
              <a:ext cx="267891" cy="294382"/>
            </a:xfrm>
            <a:custGeom>
              <a:avLst/>
              <a:gdLst/>
              <a:ahLst/>
              <a:cxnLst/>
              <a:rect l="l" t="t" r="r" b="b"/>
              <a:pathLst>
                <a:path w="267891" h="294382">
                  <a:moveTo>
                    <a:pt x="136625" y="0"/>
                  </a:moveTo>
                  <a:cubicBezTo>
                    <a:pt x="158651" y="0"/>
                    <a:pt x="177850" y="3274"/>
                    <a:pt x="194221" y="9822"/>
                  </a:cubicBezTo>
                  <a:cubicBezTo>
                    <a:pt x="210592" y="16371"/>
                    <a:pt x="224235" y="25896"/>
                    <a:pt x="235149" y="38397"/>
                  </a:cubicBezTo>
                  <a:cubicBezTo>
                    <a:pt x="246063" y="50899"/>
                    <a:pt x="254248" y="66079"/>
                    <a:pt x="259705" y="83939"/>
                  </a:cubicBezTo>
                  <a:cubicBezTo>
                    <a:pt x="265162" y="101798"/>
                    <a:pt x="267891" y="121940"/>
                    <a:pt x="267891" y="144363"/>
                  </a:cubicBezTo>
                  <a:cubicBezTo>
                    <a:pt x="267891" y="166191"/>
                    <a:pt x="265014" y="186283"/>
                    <a:pt x="259259" y="204638"/>
                  </a:cubicBezTo>
                  <a:cubicBezTo>
                    <a:pt x="253504" y="222994"/>
                    <a:pt x="244922" y="238819"/>
                    <a:pt x="233512" y="252114"/>
                  </a:cubicBezTo>
                  <a:cubicBezTo>
                    <a:pt x="222102" y="265410"/>
                    <a:pt x="207814" y="275778"/>
                    <a:pt x="190649" y="283220"/>
                  </a:cubicBezTo>
                  <a:cubicBezTo>
                    <a:pt x="173484" y="290661"/>
                    <a:pt x="153591" y="294382"/>
                    <a:pt x="130969" y="294382"/>
                  </a:cubicBezTo>
                  <a:cubicBezTo>
                    <a:pt x="108942" y="294382"/>
                    <a:pt x="89744" y="291107"/>
                    <a:pt x="73373" y="284559"/>
                  </a:cubicBezTo>
                  <a:cubicBezTo>
                    <a:pt x="57001" y="278011"/>
                    <a:pt x="43359" y="268486"/>
                    <a:pt x="32445" y="255984"/>
                  </a:cubicBezTo>
                  <a:cubicBezTo>
                    <a:pt x="21531" y="243482"/>
                    <a:pt x="13395" y="228302"/>
                    <a:pt x="8037" y="210443"/>
                  </a:cubicBezTo>
                  <a:cubicBezTo>
                    <a:pt x="2679" y="192583"/>
                    <a:pt x="0" y="172343"/>
                    <a:pt x="0" y="149721"/>
                  </a:cubicBezTo>
                  <a:cubicBezTo>
                    <a:pt x="0" y="127893"/>
                    <a:pt x="2828" y="107801"/>
                    <a:pt x="8484" y="89445"/>
                  </a:cubicBezTo>
                  <a:cubicBezTo>
                    <a:pt x="14139" y="71090"/>
                    <a:pt x="22672" y="55265"/>
                    <a:pt x="34082" y="41969"/>
                  </a:cubicBezTo>
                  <a:cubicBezTo>
                    <a:pt x="45492" y="28674"/>
                    <a:pt x="59730" y="18355"/>
                    <a:pt x="76796" y="11013"/>
                  </a:cubicBezTo>
                  <a:cubicBezTo>
                    <a:pt x="93861" y="3671"/>
                    <a:pt x="113804" y="0"/>
                    <a:pt x="136625" y="0"/>
                  </a:cubicBezTo>
                  <a:close/>
                  <a:moveTo>
                    <a:pt x="134541" y="41076"/>
                  </a:moveTo>
                  <a:cubicBezTo>
                    <a:pt x="120055" y="41076"/>
                    <a:pt x="107603" y="43656"/>
                    <a:pt x="97185" y="48815"/>
                  </a:cubicBezTo>
                  <a:cubicBezTo>
                    <a:pt x="86767" y="53975"/>
                    <a:pt x="78185" y="61267"/>
                    <a:pt x="71438" y="70693"/>
                  </a:cubicBezTo>
                  <a:cubicBezTo>
                    <a:pt x="64691" y="80119"/>
                    <a:pt x="59680" y="91281"/>
                    <a:pt x="56406" y="104179"/>
                  </a:cubicBezTo>
                  <a:cubicBezTo>
                    <a:pt x="53132" y="117078"/>
                    <a:pt x="51495" y="131167"/>
                    <a:pt x="51495" y="146447"/>
                  </a:cubicBezTo>
                  <a:cubicBezTo>
                    <a:pt x="51495" y="161131"/>
                    <a:pt x="52834" y="174922"/>
                    <a:pt x="55513" y="187821"/>
                  </a:cubicBezTo>
                  <a:cubicBezTo>
                    <a:pt x="58192" y="200719"/>
                    <a:pt x="62657" y="211981"/>
                    <a:pt x="68908" y="221605"/>
                  </a:cubicBezTo>
                  <a:cubicBezTo>
                    <a:pt x="75159" y="231229"/>
                    <a:pt x="83542" y="238869"/>
                    <a:pt x="94060" y="244524"/>
                  </a:cubicBezTo>
                  <a:cubicBezTo>
                    <a:pt x="104577" y="250180"/>
                    <a:pt x="117674" y="253007"/>
                    <a:pt x="133350" y="253007"/>
                  </a:cubicBezTo>
                  <a:cubicBezTo>
                    <a:pt x="147638" y="253007"/>
                    <a:pt x="160040" y="250428"/>
                    <a:pt x="170557" y="245268"/>
                  </a:cubicBezTo>
                  <a:cubicBezTo>
                    <a:pt x="181075" y="240109"/>
                    <a:pt x="189707" y="232866"/>
                    <a:pt x="196453" y="223539"/>
                  </a:cubicBezTo>
                  <a:cubicBezTo>
                    <a:pt x="203200" y="214213"/>
                    <a:pt x="208161" y="203100"/>
                    <a:pt x="211336" y="190202"/>
                  </a:cubicBezTo>
                  <a:cubicBezTo>
                    <a:pt x="214511" y="177304"/>
                    <a:pt x="216099" y="163115"/>
                    <a:pt x="216099" y="147637"/>
                  </a:cubicBezTo>
                  <a:cubicBezTo>
                    <a:pt x="216099" y="133151"/>
                    <a:pt x="214759" y="119459"/>
                    <a:pt x="212080" y="106561"/>
                  </a:cubicBezTo>
                  <a:cubicBezTo>
                    <a:pt x="209401" y="93662"/>
                    <a:pt x="204986" y="82351"/>
                    <a:pt x="198835" y="72628"/>
                  </a:cubicBezTo>
                  <a:cubicBezTo>
                    <a:pt x="192683" y="62904"/>
                    <a:pt x="184349" y="55215"/>
                    <a:pt x="173832" y="49559"/>
                  </a:cubicBezTo>
                  <a:cubicBezTo>
                    <a:pt x="163314" y="43904"/>
                    <a:pt x="150217" y="41076"/>
                    <a:pt x="134541" y="41076"/>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Szabadkézi sokszög 59"/>
            <p:cNvSpPr/>
            <p:nvPr/>
          </p:nvSpPr>
          <p:spPr>
            <a:xfrm>
              <a:off x="3824050" y="5448440"/>
              <a:ext cx="219968" cy="294382"/>
            </a:xfrm>
            <a:custGeom>
              <a:avLst/>
              <a:gdLst/>
              <a:ahLst/>
              <a:cxnLst/>
              <a:rect l="l" t="t" r="r" b="b"/>
              <a:pathLst>
                <a:path w="219968" h="294382">
                  <a:moveTo>
                    <a:pt x="114300" y="0"/>
                  </a:moveTo>
                  <a:cubicBezTo>
                    <a:pt x="133548" y="0"/>
                    <a:pt x="149919" y="2182"/>
                    <a:pt x="163413" y="6548"/>
                  </a:cubicBezTo>
                  <a:cubicBezTo>
                    <a:pt x="176906" y="10914"/>
                    <a:pt x="187821" y="17313"/>
                    <a:pt x="196155" y="25747"/>
                  </a:cubicBezTo>
                  <a:cubicBezTo>
                    <a:pt x="204490" y="34181"/>
                    <a:pt x="210542" y="44648"/>
                    <a:pt x="214312" y="57150"/>
                  </a:cubicBezTo>
                  <a:cubicBezTo>
                    <a:pt x="218082" y="69651"/>
                    <a:pt x="219968" y="84236"/>
                    <a:pt x="219968" y="100905"/>
                  </a:cubicBezTo>
                  <a:lnTo>
                    <a:pt x="219968" y="281582"/>
                  </a:lnTo>
                  <a:cubicBezTo>
                    <a:pt x="219968" y="283964"/>
                    <a:pt x="219174" y="285750"/>
                    <a:pt x="217586" y="286940"/>
                  </a:cubicBezTo>
                  <a:cubicBezTo>
                    <a:pt x="215999" y="288131"/>
                    <a:pt x="213816" y="289024"/>
                    <a:pt x="211038" y="289619"/>
                  </a:cubicBezTo>
                  <a:cubicBezTo>
                    <a:pt x="208260" y="290215"/>
                    <a:pt x="204192" y="290512"/>
                    <a:pt x="198834" y="290512"/>
                  </a:cubicBezTo>
                  <a:cubicBezTo>
                    <a:pt x="193675" y="290512"/>
                    <a:pt x="189557" y="290215"/>
                    <a:pt x="186481" y="289619"/>
                  </a:cubicBezTo>
                  <a:cubicBezTo>
                    <a:pt x="183406" y="289024"/>
                    <a:pt x="181173" y="288131"/>
                    <a:pt x="179784" y="286940"/>
                  </a:cubicBezTo>
                  <a:cubicBezTo>
                    <a:pt x="178395" y="285750"/>
                    <a:pt x="177700" y="283964"/>
                    <a:pt x="177700" y="281582"/>
                  </a:cubicBezTo>
                  <a:lnTo>
                    <a:pt x="177700" y="254793"/>
                  </a:lnTo>
                  <a:cubicBezTo>
                    <a:pt x="165993" y="267295"/>
                    <a:pt x="152945" y="277018"/>
                    <a:pt x="138559" y="283964"/>
                  </a:cubicBezTo>
                  <a:cubicBezTo>
                    <a:pt x="124172" y="290909"/>
                    <a:pt x="108942" y="294382"/>
                    <a:pt x="92868" y="294382"/>
                  </a:cubicBezTo>
                  <a:cubicBezTo>
                    <a:pt x="78779" y="294382"/>
                    <a:pt x="66030" y="292546"/>
                    <a:pt x="54619" y="288875"/>
                  </a:cubicBezTo>
                  <a:cubicBezTo>
                    <a:pt x="43209" y="285204"/>
                    <a:pt x="33486" y="279896"/>
                    <a:pt x="25449" y="272950"/>
                  </a:cubicBezTo>
                  <a:cubicBezTo>
                    <a:pt x="17412" y="266005"/>
                    <a:pt x="11162" y="257472"/>
                    <a:pt x="6697" y="247352"/>
                  </a:cubicBezTo>
                  <a:cubicBezTo>
                    <a:pt x="2232" y="237232"/>
                    <a:pt x="0" y="225722"/>
                    <a:pt x="0" y="212824"/>
                  </a:cubicBezTo>
                  <a:cubicBezTo>
                    <a:pt x="0" y="197743"/>
                    <a:pt x="3075" y="184646"/>
                    <a:pt x="9227" y="173533"/>
                  </a:cubicBezTo>
                  <a:cubicBezTo>
                    <a:pt x="15378" y="162421"/>
                    <a:pt x="24209" y="153193"/>
                    <a:pt x="35718" y="145851"/>
                  </a:cubicBezTo>
                  <a:cubicBezTo>
                    <a:pt x="47228" y="138509"/>
                    <a:pt x="61317" y="133002"/>
                    <a:pt x="77985" y="129331"/>
                  </a:cubicBezTo>
                  <a:cubicBezTo>
                    <a:pt x="94654" y="125660"/>
                    <a:pt x="113407" y="123825"/>
                    <a:pt x="134243" y="123825"/>
                  </a:cubicBezTo>
                  <a:lnTo>
                    <a:pt x="171152" y="123825"/>
                  </a:lnTo>
                  <a:lnTo>
                    <a:pt x="171152" y="102989"/>
                  </a:lnTo>
                  <a:cubicBezTo>
                    <a:pt x="171152" y="92670"/>
                    <a:pt x="170060" y="83542"/>
                    <a:pt x="167878" y="75604"/>
                  </a:cubicBezTo>
                  <a:cubicBezTo>
                    <a:pt x="165695" y="67667"/>
                    <a:pt x="162173" y="61069"/>
                    <a:pt x="157311" y="55810"/>
                  </a:cubicBezTo>
                  <a:cubicBezTo>
                    <a:pt x="152449" y="50552"/>
                    <a:pt x="146149" y="46583"/>
                    <a:pt x="138410" y="43904"/>
                  </a:cubicBezTo>
                  <a:cubicBezTo>
                    <a:pt x="130671" y="41225"/>
                    <a:pt x="121146" y="39886"/>
                    <a:pt x="109835" y="39886"/>
                  </a:cubicBezTo>
                  <a:cubicBezTo>
                    <a:pt x="97730" y="39886"/>
                    <a:pt x="86866" y="41324"/>
                    <a:pt x="77241" y="44202"/>
                  </a:cubicBezTo>
                  <a:cubicBezTo>
                    <a:pt x="67617" y="47079"/>
                    <a:pt x="59184" y="50254"/>
                    <a:pt x="51941" y="53727"/>
                  </a:cubicBezTo>
                  <a:cubicBezTo>
                    <a:pt x="44698" y="57199"/>
                    <a:pt x="38645" y="60374"/>
                    <a:pt x="33784" y="63252"/>
                  </a:cubicBezTo>
                  <a:cubicBezTo>
                    <a:pt x="28922" y="66129"/>
                    <a:pt x="25300" y="67568"/>
                    <a:pt x="22919" y="67568"/>
                  </a:cubicBezTo>
                  <a:cubicBezTo>
                    <a:pt x="21332" y="67568"/>
                    <a:pt x="19943" y="67171"/>
                    <a:pt x="18752" y="66377"/>
                  </a:cubicBezTo>
                  <a:cubicBezTo>
                    <a:pt x="17562" y="65583"/>
                    <a:pt x="16519" y="64393"/>
                    <a:pt x="15627" y="62805"/>
                  </a:cubicBezTo>
                  <a:cubicBezTo>
                    <a:pt x="14734" y="61218"/>
                    <a:pt x="14089" y="59184"/>
                    <a:pt x="13692" y="56703"/>
                  </a:cubicBezTo>
                  <a:cubicBezTo>
                    <a:pt x="13295" y="54223"/>
                    <a:pt x="13096" y="51494"/>
                    <a:pt x="13096" y="48518"/>
                  </a:cubicBezTo>
                  <a:cubicBezTo>
                    <a:pt x="13096" y="43557"/>
                    <a:pt x="13444" y="39638"/>
                    <a:pt x="14138" y="36760"/>
                  </a:cubicBezTo>
                  <a:cubicBezTo>
                    <a:pt x="14833" y="33883"/>
                    <a:pt x="16519" y="31154"/>
                    <a:pt x="19198" y="28575"/>
                  </a:cubicBezTo>
                  <a:cubicBezTo>
                    <a:pt x="21877" y="25995"/>
                    <a:pt x="26491" y="22969"/>
                    <a:pt x="33039" y="19496"/>
                  </a:cubicBezTo>
                  <a:cubicBezTo>
                    <a:pt x="39588" y="16024"/>
                    <a:pt x="47129" y="12849"/>
                    <a:pt x="55661" y="9971"/>
                  </a:cubicBezTo>
                  <a:cubicBezTo>
                    <a:pt x="64194" y="7094"/>
                    <a:pt x="73521" y="4713"/>
                    <a:pt x="83641" y="2827"/>
                  </a:cubicBezTo>
                  <a:cubicBezTo>
                    <a:pt x="93761" y="942"/>
                    <a:pt x="103981" y="0"/>
                    <a:pt x="114300" y="0"/>
                  </a:cubicBezTo>
                  <a:close/>
                  <a:moveTo>
                    <a:pt x="129182" y="159246"/>
                  </a:moveTo>
                  <a:cubicBezTo>
                    <a:pt x="115689" y="159246"/>
                    <a:pt x="103981" y="160387"/>
                    <a:pt x="94059" y="162669"/>
                  </a:cubicBezTo>
                  <a:cubicBezTo>
                    <a:pt x="84137" y="164951"/>
                    <a:pt x="75902" y="168324"/>
                    <a:pt x="69353" y="172789"/>
                  </a:cubicBezTo>
                  <a:cubicBezTo>
                    <a:pt x="62805" y="177254"/>
                    <a:pt x="57993" y="182612"/>
                    <a:pt x="54917" y="188863"/>
                  </a:cubicBezTo>
                  <a:cubicBezTo>
                    <a:pt x="51841" y="195113"/>
                    <a:pt x="50303" y="202307"/>
                    <a:pt x="50303" y="210443"/>
                  </a:cubicBezTo>
                  <a:cubicBezTo>
                    <a:pt x="50303" y="224333"/>
                    <a:pt x="54719" y="235396"/>
                    <a:pt x="63549" y="243631"/>
                  </a:cubicBezTo>
                  <a:cubicBezTo>
                    <a:pt x="72380" y="251866"/>
                    <a:pt x="84732" y="255984"/>
                    <a:pt x="100607" y="255984"/>
                  </a:cubicBezTo>
                  <a:cubicBezTo>
                    <a:pt x="113506" y="255984"/>
                    <a:pt x="125462" y="252710"/>
                    <a:pt x="136475" y="246161"/>
                  </a:cubicBezTo>
                  <a:cubicBezTo>
                    <a:pt x="147488" y="239613"/>
                    <a:pt x="159047" y="229592"/>
                    <a:pt x="171152" y="216098"/>
                  </a:cubicBezTo>
                  <a:lnTo>
                    <a:pt x="171152" y="159246"/>
                  </a:lnTo>
                  <a:lnTo>
                    <a:pt x="129182" y="159246"/>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Szabadkézi sokszög 60"/>
            <p:cNvSpPr/>
            <p:nvPr/>
          </p:nvSpPr>
          <p:spPr>
            <a:xfrm>
              <a:off x="5195947" y="5448440"/>
              <a:ext cx="246460" cy="294382"/>
            </a:xfrm>
            <a:custGeom>
              <a:avLst/>
              <a:gdLst/>
              <a:ahLst/>
              <a:cxnLst/>
              <a:rect l="l" t="t" r="r" b="b"/>
              <a:pathLst>
                <a:path w="246460" h="294382">
                  <a:moveTo>
                    <a:pt x="128588" y="0"/>
                  </a:moveTo>
                  <a:cubicBezTo>
                    <a:pt x="149622" y="0"/>
                    <a:pt x="167531" y="3373"/>
                    <a:pt x="182315" y="10120"/>
                  </a:cubicBezTo>
                  <a:cubicBezTo>
                    <a:pt x="197098" y="16867"/>
                    <a:pt x="209253" y="25945"/>
                    <a:pt x="218778" y="37356"/>
                  </a:cubicBezTo>
                  <a:cubicBezTo>
                    <a:pt x="228303" y="48766"/>
                    <a:pt x="235297" y="62160"/>
                    <a:pt x="239762" y="77539"/>
                  </a:cubicBezTo>
                  <a:cubicBezTo>
                    <a:pt x="244227" y="92918"/>
                    <a:pt x="246460" y="109339"/>
                    <a:pt x="246460" y="126801"/>
                  </a:cubicBezTo>
                  <a:lnTo>
                    <a:pt x="246460" y="135731"/>
                  </a:lnTo>
                  <a:cubicBezTo>
                    <a:pt x="246460" y="143470"/>
                    <a:pt x="244525" y="148977"/>
                    <a:pt x="240655" y="152251"/>
                  </a:cubicBezTo>
                  <a:cubicBezTo>
                    <a:pt x="236786" y="155525"/>
                    <a:pt x="232370" y="157162"/>
                    <a:pt x="227410"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5" y="254496"/>
                    <a:pt x="163016" y="253454"/>
                    <a:pt x="172938" y="251370"/>
                  </a:cubicBezTo>
                  <a:cubicBezTo>
                    <a:pt x="182860" y="249287"/>
                    <a:pt x="191443" y="246955"/>
                    <a:pt x="198686" y="244375"/>
                  </a:cubicBezTo>
                  <a:cubicBezTo>
                    <a:pt x="205929" y="241796"/>
                    <a:pt x="211882" y="239464"/>
                    <a:pt x="216545" y="237381"/>
                  </a:cubicBezTo>
                  <a:cubicBezTo>
                    <a:pt x="221208" y="235297"/>
                    <a:pt x="224731" y="234255"/>
                    <a:pt x="227112" y="234255"/>
                  </a:cubicBezTo>
                  <a:cubicBezTo>
                    <a:pt x="228501" y="234255"/>
                    <a:pt x="229741" y="234602"/>
                    <a:pt x="230833" y="235297"/>
                  </a:cubicBezTo>
                  <a:cubicBezTo>
                    <a:pt x="231924" y="235991"/>
                    <a:pt x="232767" y="237033"/>
                    <a:pt x="233363" y="238422"/>
                  </a:cubicBezTo>
                  <a:cubicBezTo>
                    <a:pt x="233958" y="239811"/>
                    <a:pt x="234405" y="241746"/>
                    <a:pt x="234702" y="244227"/>
                  </a:cubicBezTo>
                  <a:cubicBezTo>
                    <a:pt x="235000" y="246707"/>
                    <a:pt x="235149" y="249733"/>
                    <a:pt x="235149" y="253305"/>
                  </a:cubicBezTo>
                  <a:cubicBezTo>
                    <a:pt x="235149" y="255885"/>
                    <a:pt x="235049" y="258117"/>
                    <a:pt x="234851" y="260002"/>
                  </a:cubicBezTo>
                  <a:cubicBezTo>
                    <a:pt x="234652" y="261888"/>
                    <a:pt x="234405" y="263574"/>
                    <a:pt x="234107" y="265063"/>
                  </a:cubicBezTo>
                  <a:cubicBezTo>
                    <a:pt x="233809" y="266551"/>
                    <a:pt x="233313" y="267890"/>
                    <a:pt x="232619" y="269081"/>
                  </a:cubicBezTo>
                  <a:cubicBezTo>
                    <a:pt x="231924" y="270272"/>
                    <a:pt x="231031" y="271413"/>
                    <a:pt x="229940" y="272504"/>
                  </a:cubicBezTo>
                  <a:cubicBezTo>
                    <a:pt x="228848" y="273595"/>
                    <a:pt x="225624" y="275381"/>
                    <a:pt x="220266" y="277862"/>
                  </a:cubicBezTo>
                  <a:cubicBezTo>
                    <a:pt x="214908" y="280342"/>
                    <a:pt x="207963" y="282773"/>
                    <a:pt x="199430" y="285154"/>
                  </a:cubicBezTo>
                  <a:cubicBezTo>
                    <a:pt x="190897" y="287536"/>
                    <a:pt x="181025" y="289669"/>
                    <a:pt x="169813" y="291554"/>
                  </a:cubicBezTo>
                  <a:cubicBezTo>
                    <a:pt x="158601" y="293439"/>
                    <a:pt x="146645" y="294382"/>
                    <a:pt x="133946" y="294382"/>
                  </a:cubicBezTo>
                  <a:cubicBezTo>
                    <a:pt x="111919" y="294382"/>
                    <a:pt x="92621" y="291306"/>
                    <a:pt x="76051" y="285154"/>
                  </a:cubicBezTo>
                  <a:cubicBezTo>
                    <a:pt x="59482" y="279003"/>
                    <a:pt x="45542" y="269875"/>
                    <a:pt x="34231" y="257770"/>
                  </a:cubicBezTo>
                  <a:cubicBezTo>
                    <a:pt x="22920" y="245665"/>
                    <a:pt x="14387" y="230485"/>
                    <a:pt x="8632" y="212229"/>
                  </a:cubicBezTo>
                  <a:cubicBezTo>
                    <a:pt x="2877"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4" y="99764"/>
                    <a:pt x="52189" y="110232"/>
                    <a:pt x="51792" y="121146"/>
                  </a:cubicBezTo>
                  <a:lnTo>
                    <a:pt x="197049"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Szabadkézi sokszög 61"/>
            <p:cNvSpPr/>
            <p:nvPr/>
          </p:nvSpPr>
          <p:spPr>
            <a:xfrm>
              <a:off x="6462773"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Szabadkézi sokszög 62"/>
            <p:cNvSpPr/>
            <p:nvPr/>
          </p:nvSpPr>
          <p:spPr>
            <a:xfrm>
              <a:off x="6785431" y="5448440"/>
              <a:ext cx="156568" cy="290512"/>
            </a:xfrm>
            <a:custGeom>
              <a:avLst/>
              <a:gdLst/>
              <a:ahLst/>
              <a:cxnLst/>
              <a:rect l="l" t="t" r="r" b="b"/>
              <a:pathLst>
                <a:path w="156568" h="290512">
                  <a:moveTo>
                    <a:pt x="117575" y="0"/>
                  </a:moveTo>
                  <a:cubicBezTo>
                    <a:pt x="120155" y="0"/>
                    <a:pt x="123081" y="148"/>
                    <a:pt x="126356" y="446"/>
                  </a:cubicBezTo>
                  <a:cubicBezTo>
                    <a:pt x="129630" y="744"/>
                    <a:pt x="133053" y="1290"/>
                    <a:pt x="136625" y="2083"/>
                  </a:cubicBezTo>
                  <a:cubicBezTo>
                    <a:pt x="140197" y="2877"/>
                    <a:pt x="143421" y="3770"/>
                    <a:pt x="146298" y="4762"/>
                  </a:cubicBezTo>
                  <a:cubicBezTo>
                    <a:pt x="149176" y="5754"/>
                    <a:pt x="151210" y="6747"/>
                    <a:pt x="152400" y="7739"/>
                  </a:cubicBezTo>
                  <a:cubicBezTo>
                    <a:pt x="153591" y="8731"/>
                    <a:pt x="154385" y="9673"/>
                    <a:pt x="154782" y="10566"/>
                  </a:cubicBezTo>
                  <a:cubicBezTo>
                    <a:pt x="155179" y="11459"/>
                    <a:pt x="155526" y="12600"/>
                    <a:pt x="155823" y="13990"/>
                  </a:cubicBezTo>
                  <a:cubicBezTo>
                    <a:pt x="156121" y="15379"/>
                    <a:pt x="156320" y="17413"/>
                    <a:pt x="156419" y="20091"/>
                  </a:cubicBezTo>
                  <a:cubicBezTo>
                    <a:pt x="156518" y="22770"/>
                    <a:pt x="156568" y="26392"/>
                    <a:pt x="156568" y="30956"/>
                  </a:cubicBezTo>
                  <a:cubicBezTo>
                    <a:pt x="156568" y="35322"/>
                    <a:pt x="156469" y="38993"/>
                    <a:pt x="156270" y="41969"/>
                  </a:cubicBezTo>
                  <a:cubicBezTo>
                    <a:pt x="156072" y="44946"/>
                    <a:pt x="155675" y="47277"/>
                    <a:pt x="155079" y="48964"/>
                  </a:cubicBezTo>
                  <a:cubicBezTo>
                    <a:pt x="154484" y="50651"/>
                    <a:pt x="153740" y="51941"/>
                    <a:pt x="152847" y="52834"/>
                  </a:cubicBezTo>
                  <a:cubicBezTo>
                    <a:pt x="151954" y="53727"/>
                    <a:pt x="150714" y="54173"/>
                    <a:pt x="149126" y="54173"/>
                  </a:cubicBezTo>
                  <a:cubicBezTo>
                    <a:pt x="147539" y="54173"/>
                    <a:pt x="145604" y="53727"/>
                    <a:pt x="143322" y="52834"/>
                  </a:cubicBezTo>
                  <a:cubicBezTo>
                    <a:pt x="141040" y="51941"/>
                    <a:pt x="138461" y="51048"/>
                    <a:pt x="135583" y="50155"/>
                  </a:cubicBezTo>
                  <a:cubicBezTo>
                    <a:pt x="132706" y="49262"/>
                    <a:pt x="129481" y="48418"/>
                    <a:pt x="125909" y="47625"/>
                  </a:cubicBezTo>
                  <a:cubicBezTo>
                    <a:pt x="122337" y="46831"/>
                    <a:pt x="118468" y="46434"/>
                    <a:pt x="114300" y="46434"/>
                  </a:cubicBezTo>
                  <a:cubicBezTo>
                    <a:pt x="109340" y="46434"/>
                    <a:pt x="104478" y="47426"/>
                    <a:pt x="99715" y="49411"/>
                  </a:cubicBezTo>
                  <a:cubicBezTo>
                    <a:pt x="94953" y="51395"/>
                    <a:pt x="89943" y="54669"/>
                    <a:pt x="84684" y="59233"/>
                  </a:cubicBezTo>
                  <a:cubicBezTo>
                    <a:pt x="79425" y="63797"/>
                    <a:pt x="73919" y="69850"/>
                    <a:pt x="68164" y="77390"/>
                  </a:cubicBezTo>
                  <a:cubicBezTo>
                    <a:pt x="62409" y="84931"/>
                    <a:pt x="56059" y="94158"/>
                    <a:pt x="49114" y="105072"/>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52387"/>
                  </a:lnTo>
                  <a:cubicBezTo>
                    <a:pt x="51694" y="41672"/>
                    <a:pt x="58589" y="32940"/>
                    <a:pt x="65038" y="26193"/>
                  </a:cubicBezTo>
                  <a:cubicBezTo>
                    <a:pt x="71488" y="19447"/>
                    <a:pt x="77590" y="14138"/>
                    <a:pt x="83344" y="10269"/>
                  </a:cubicBezTo>
                  <a:cubicBezTo>
                    <a:pt x="89099" y="6399"/>
                    <a:pt x="94804" y="3720"/>
                    <a:pt x="100459" y="2232"/>
                  </a:cubicBezTo>
                  <a:cubicBezTo>
                    <a:pt x="106115" y="744"/>
                    <a:pt x="111820" y="0"/>
                    <a:pt x="117575"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abadkézi sokszög 63"/>
            <p:cNvSpPr/>
            <p:nvPr/>
          </p:nvSpPr>
          <p:spPr>
            <a:xfrm>
              <a:off x="6967598" y="5448440"/>
              <a:ext cx="246459" cy="294382"/>
            </a:xfrm>
            <a:custGeom>
              <a:avLst/>
              <a:gdLst/>
              <a:ahLst/>
              <a:cxnLst/>
              <a:rect l="l" t="t" r="r" b="b"/>
              <a:pathLst>
                <a:path w="246459" h="294382">
                  <a:moveTo>
                    <a:pt x="128588" y="0"/>
                  </a:moveTo>
                  <a:cubicBezTo>
                    <a:pt x="149622" y="0"/>
                    <a:pt x="167531" y="3373"/>
                    <a:pt x="182315" y="10120"/>
                  </a:cubicBezTo>
                  <a:cubicBezTo>
                    <a:pt x="197098" y="16867"/>
                    <a:pt x="209252" y="25945"/>
                    <a:pt x="218777" y="37356"/>
                  </a:cubicBezTo>
                  <a:cubicBezTo>
                    <a:pt x="228302" y="48766"/>
                    <a:pt x="235297" y="62160"/>
                    <a:pt x="239762" y="77539"/>
                  </a:cubicBezTo>
                  <a:cubicBezTo>
                    <a:pt x="244227" y="92918"/>
                    <a:pt x="246459" y="109339"/>
                    <a:pt x="246459" y="126801"/>
                  </a:cubicBezTo>
                  <a:lnTo>
                    <a:pt x="246459" y="135731"/>
                  </a:lnTo>
                  <a:cubicBezTo>
                    <a:pt x="246459" y="143470"/>
                    <a:pt x="244525" y="148977"/>
                    <a:pt x="240655" y="152251"/>
                  </a:cubicBezTo>
                  <a:cubicBezTo>
                    <a:pt x="236786" y="155525"/>
                    <a:pt x="232371" y="157162"/>
                    <a:pt x="227409" y="157162"/>
                  </a:cubicBezTo>
                  <a:lnTo>
                    <a:pt x="51792" y="157162"/>
                  </a:lnTo>
                  <a:cubicBezTo>
                    <a:pt x="51792" y="172045"/>
                    <a:pt x="53281" y="185440"/>
                    <a:pt x="56257" y="197346"/>
                  </a:cubicBezTo>
                  <a:cubicBezTo>
                    <a:pt x="59234" y="209252"/>
                    <a:pt x="64195" y="219472"/>
                    <a:pt x="71140" y="228004"/>
                  </a:cubicBezTo>
                  <a:cubicBezTo>
                    <a:pt x="78085" y="236537"/>
                    <a:pt x="87114" y="243086"/>
                    <a:pt x="98227" y="247650"/>
                  </a:cubicBezTo>
                  <a:cubicBezTo>
                    <a:pt x="109339" y="252214"/>
                    <a:pt x="122932" y="254496"/>
                    <a:pt x="139006" y="254496"/>
                  </a:cubicBezTo>
                  <a:cubicBezTo>
                    <a:pt x="151706" y="254496"/>
                    <a:pt x="163017" y="253454"/>
                    <a:pt x="172938" y="251370"/>
                  </a:cubicBezTo>
                  <a:cubicBezTo>
                    <a:pt x="182860" y="249287"/>
                    <a:pt x="191443" y="246955"/>
                    <a:pt x="198686" y="244375"/>
                  </a:cubicBezTo>
                  <a:cubicBezTo>
                    <a:pt x="205929" y="241796"/>
                    <a:pt x="211882" y="239464"/>
                    <a:pt x="216545" y="237381"/>
                  </a:cubicBezTo>
                  <a:cubicBezTo>
                    <a:pt x="221209" y="235297"/>
                    <a:pt x="224731" y="234255"/>
                    <a:pt x="227112" y="234255"/>
                  </a:cubicBezTo>
                  <a:cubicBezTo>
                    <a:pt x="228501" y="234255"/>
                    <a:pt x="229741" y="234602"/>
                    <a:pt x="230832" y="235297"/>
                  </a:cubicBezTo>
                  <a:cubicBezTo>
                    <a:pt x="231924" y="235991"/>
                    <a:pt x="232767" y="237033"/>
                    <a:pt x="233363" y="238422"/>
                  </a:cubicBezTo>
                  <a:cubicBezTo>
                    <a:pt x="233958" y="239811"/>
                    <a:pt x="234404" y="241746"/>
                    <a:pt x="234702" y="244227"/>
                  </a:cubicBezTo>
                  <a:cubicBezTo>
                    <a:pt x="235000" y="246707"/>
                    <a:pt x="235148" y="249733"/>
                    <a:pt x="235148" y="253305"/>
                  </a:cubicBezTo>
                  <a:cubicBezTo>
                    <a:pt x="235148" y="255885"/>
                    <a:pt x="235050" y="258117"/>
                    <a:pt x="234851" y="260002"/>
                  </a:cubicBezTo>
                  <a:cubicBezTo>
                    <a:pt x="234653" y="261888"/>
                    <a:pt x="234404" y="263574"/>
                    <a:pt x="234107" y="265063"/>
                  </a:cubicBezTo>
                  <a:cubicBezTo>
                    <a:pt x="233809" y="266551"/>
                    <a:pt x="233313" y="267890"/>
                    <a:pt x="232618" y="269081"/>
                  </a:cubicBezTo>
                  <a:cubicBezTo>
                    <a:pt x="231924" y="270272"/>
                    <a:pt x="231031" y="271413"/>
                    <a:pt x="229940" y="272504"/>
                  </a:cubicBezTo>
                  <a:cubicBezTo>
                    <a:pt x="228848" y="273595"/>
                    <a:pt x="225623" y="275381"/>
                    <a:pt x="220266" y="277862"/>
                  </a:cubicBezTo>
                  <a:cubicBezTo>
                    <a:pt x="214908" y="280342"/>
                    <a:pt x="207963" y="282773"/>
                    <a:pt x="199430" y="285154"/>
                  </a:cubicBezTo>
                  <a:cubicBezTo>
                    <a:pt x="190897" y="287536"/>
                    <a:pt x="181025" y="289669"/>
                    <a:pt x="169813" y="291554"/>
                  </a:cubicBezTo>
                  <a:cubicBezTo>
                    <a:pt x="158601" y="293439"/>
                    <a:pt x="146646" y="294382"/>
                    <a:pt x="133945" y="294382"/>
                  </a:cubicBezTo>
                  <a:cubicBezTo>
                    <a:pt x="111919" y="294382"/>
                    <a:pt x="92621" y="291306"/>
                    <a:pt x="76051" y="285154"/>
                  </a:cubicBezTo>
                  <a:cubicBezTo>
                    <a:pt x="59482" y="279003"/>
                    <a:pt x="45541" y="269875"/>
                    <a:pt x="34231" y="257770"/>
                  </a:cubicBezTo>
                  <a:cubicBezTo>
                    <a:pt x="22920" y="245665"/>
                    <a:pt x="14387" y="230485"/>
                    <a:pt x="8632" y="212229"/>
                  </a:cubicBezTo>
                  <a:cubicBezTo>
                    <a:pt x="2878" y="193972"/>
                    <a:pt x="0" y="172740"/>
                    <a:pt x="0" y="148530"/>
                  </a:cubicBezTo>
                  <a:cubicBezTo>
                    <a:pt x="0" y="125511"/>
                    <a:pt x="2977" y="104824"/>
                    <a:pt x="8930" y="86469"/>
                  </a:cubicBezTo>
                  <a:cubicBezTo>
                    <a:pt x="14883" y="68113"/>
                    <a:pt x="23465" y="52536"/>
                    <a:pt x="34677" y="39737"/>
                  </a:cubicBezTo>
                  <a:cubicBezTo>
                    <a:pt x="45889" y="26938"/>
                    <a:pt x="59432" y="17115"/>
                    <a:pt x="75307" y="10269"/>
                  </a:cubicBezTo>
                  <a:cubicBezTo>
                    <a:pt x="91182" y="3423"/>
                    <a:pt x="108942" y="0"/>
                    <a:pt x="128588" y="0"/>
                  </a:cubicBezTo>
                  <a:close/>
                  <a:moveTo>
                    <a:pt x="126504" y="38397"/>
                  </a:moveTo>
                  <a:cubicBezTo>
                    <a:pt x="114399" y="38397"/>
                    <a:pt x="103783" y="40679"/>
                    <a:pt x="94655" y="45243"/>
                  </a:cubicBezTo>
                  <a:cubicBezTo>
                    <a:pt x="85527" y="49807"/>
                    <a:pt x="77887" y="55860"/>
                    <a:pt x="71735" y="63400"/>
                  </a:cubicBezTo>
                  <a:cubicBezTo>
                    <a:pt x="65584" y="70941"/>
                    <a:pt x="60821" y="79722"/>
                    <a:pt x="57448" y="89743"/>
                  </a:cubicBezTo>
                  <a:cubicBezTo>
                    <a:pt x="54075" y="99764"/>
                    <a:pt x="52189" y="110232"/>
                    <a:pt x="51792" y="121146"/>
                  </a:cubicBezTo>
                  <a:lnTo>
                    <a:pt x="197048" y="121146"/>
                  </a:lnTo>
                  <a:cubicBezTo>
                    <a:pt x="197644" y="95349"/>
                    <a:pt x="191939" y="75108"/>
                    <a:pt x="179933" y="60424"/>
                  </a:cubicBezTo>
                  <a:cubicBezTo>
                    <a:pt x="167928" y="45740"/>
                    <a:pt x="150118" y="38397"/>
                    <a:pt x="126504" y="38397"/>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Szabadkézi sokszög 64"/>
            <p:cNvSpPr/>
            <p:nvPr/>
          </p:nvSpPr>
          <p:spPr>
            <a:xfrm>
              <a:off x="7290256" y="5448440"/>
              <a:ext cx="230684" cy="290512"/>
            </a:xfrm>
            <a:custGeom>
              <a:avLst/>
              <a:gdLst/>
              <a:ahLst/>
              <a:cxnLst/>
              <a:rect l="l" t="t" r="r" b="b"/>
              <a:pathLst>
                <a:path w="230684" h="290512">
                  <a:moveTo>
                    <a:pt x="134839" y="0"/>
                  </a:moveTo>
                  <a:cubicBezTo>
                    <a:pt x="152698" y="0"/>
                    <a:pt x="167730" y="3026"/>
                    <a:pt x="179934" y="9078"/>
                  </a:cubicBezTo>
                  <a:cubicBezTo>
                    <a:pt x="192138" y="15131"/>
                    <a:pt x="202010" y="23217"/>
                    <a:pt x="209550" y="33337"/>
                  </a:cubicBezTo>
                  <a:cubicBezTo>
                    <a:pt x="217091" y="43457"/>
                    <a:pt x="222498" y="55314"/>
                    <a:pt x="225773" y="68907"/>
                  </a:cubicBezTo>
                  <a:cubicBezTo>
                    <a:pt x="229047" y="82500"/>
                    <a:pt x="230684" y="98822"/>
                    <a:pt x="230684" y="117872"/>
                  </a:cubicBezTo>
                  <a:lnTo>
                    <a:pt x="230684" y="281285"/>
                  </a:lnTo>
                  <a:cubicBezTo>
                    <a:pt x="230684" y="282872"/>
                    <a:pt x="230288" y="284212"/>
                    <a:pt x="229493" y="285303"/>
                  </a:cubicBezTo>
                  <a:cubicBezTo>
                    <a:pt x="228700" y="286395"/>
                    <a:pt x="227410" y="287337"/>
                    <a:pt x="225624" y="288131"/>
                  </a:cubicBezTo>
                  <a:cubicBezTo>
                    <a:pt x="223838" y="288925"/>
                    <a:pt x="221358" y="289520"/>
                    <a:pt x="218182" y="289917"/>
                  </a:cubicBezTo>
                  <a:cubicBezTo>
                    <a:pt x="215008" y="290314"/>
                    <a:pt x="211039" y="290512"/>
                    <a:pt x="206276" y="290512"/>
                  </a:cubicBezTo>
                  <a:cubicBezTo>
                    <a:pt x="201315" y="290512"/>
                    <a:pt x="197248" y="290314"/>
                    <a:pt x="194072" y="289917"/>
                  </a:cubicBezTo>
                  <a:cubicBezTo>
                    <a:pt x="190897" y="289520"/>
                    <a:pt x="188417" y="288925"/>
                    <a:pt x="186631" y="288131"/>
                  </a:cubicBezTo>
                  <a:cubicBezTo>
                    <a:pt x="184845" y="287337"/>
                    <a:pt x="183555" y="286395"/>
                    <a:pt x="182761" y="285303"/>
                  </a:cubicBezTo>
                  <a:cubicBezTo>
                    <a:pt x="181968" y="284212"/>
                    <a:pt x="181571" y="282872"/>
                    <a:pt x="181571" y="281285"/>
                  </a:cubicBezTo>
                  <a:lnTo>
                    <a:pt x="181571" y="124420"/>
                  </a:lnTo>
                  <a:cubicBezTo>
                    <a:pt x="181571" y="109140"/>
                    <a:pt x="180380" y="96837"/>
                    <a:pt x="177999" y="87511"/>
                  </a:cubicBezTo>
                  <a:cubicBezTo>
                    <a:pt x="175618" y="78184"/>
                    <a:pt x="172145" y="70147"/>
                    <a:pt x="167581" y="63400"/>
                  </a:cubicBezTo>
                  <a:cubicBezTo>
                    <a:pt x="163017" y="56654"/>
                    <a:pt x="157114" y="51494"/>
                    <a:pt x="149870" y="47922"/>
                  </a:cubicBezTo>
                  <a:cubicBezTo>
                    <a:pt x="142628" y="44350"/>
                    <a:pt x="134243" y="42565"/>
                    <a:pt x="124718" y="42565"/>
                  </a:cubicBezTo>
                  <a:cubicBezTo>
                    <a:pt x="112416" y="42565"/>
                    <a:pt x="100112" y="46930"/>
                    <a:pt x="87809" y="55661"/>
                  </a:cubicBezTo>
                  <a:cubicBezTo>
                    <a:pt x="75506" y="64393"/>
                    <a:pt x="62608" y="77192"/>
                    <a:pt x="49114" y="94059"/>
                  </a:cubicBezTo>
                  <a:lnTo>
                    <a:pt x="49114" y="281285"/>
                  </a:lnTo>
                  <a:cubicBezTo>
                    <a:pt x="49114" y="282872"/>
                    <a:pt x="48717" y="284212"/>
                    <a:pt x="47923" y="285303"/>
                  </a:cubicBezTo>
                  <a:cubicBezTo>
                    <a:pt x="47130" y="286395"/>
                    <a:pt x="45839" y="287337"/>
                    <a:pt x="44054" y="288131"/>
                  </a:cubicBezTo>
                  <a:cubicBezTo>
                    <a:pt x="42268" y="288925"/>
                    <a:pt x="39788" y="289520"/>
                    <a:pt x="36612" y="289917"/>
                  </a:cubicBezTo>
                  <a:cubicBezTo>
                    <a:pt x="33437" y="290314"/>
                    <a:pt x="29370" y="290512"/>
                    <a:pt x="24408" y="290512"/>
                  </a:cubicBezTo>
                  <a:cubicBezTo>
                    <a:pt x="19646" y="290512"/>
                    <a:pt x="15677" y="290314"/>
                    <a:pt x="12502" y="289917"/>
                  </a:cubicBezTo>
                  <a:cubicBezTo>
                    <a:pt x="9327" y="289520"/>
                    <a:pt x="6797" y="288925"/>
                    <a:pt x="4912" y="288131"/>
                  </a:cubicBezTo>
                  <a:cubicBezTo>
                    <a:pt x="3027" y="287337"/>
                    <a:pt x="1737" y="286395"/>
                    <a:pt x="1042" y="285303"/>
                  </a:cubicBezTo>
                  <a:cubicBezTo>
                    <a:pt x="348" y="284212"/>
                    <a:pt x="0" y="282872"/>
                    <a:pt x="0" y="281285"/>
                  </a:cubicBezTo>
                  <a:lnTo>
                    <a:pt x="0" y="13394"/>
                  </a:lnTo>
                  <a:cubicBezTo>
                    <a:pt x="0" y="11807"/>
                    <a:pt x="298" y="10467"/>
                    <a:pt x="893" y="9376"/>
                  </a:cubicBezTo>
                  <a:cubicBezTo>
                    <a:pt x="1489" y="8284"/>
                    <a:pt x="2679" y="7292"/>
                    <a:pt x="4465" y="6399"/>
                  </a:cubicBezTo>
                  <a:cubicBezTo>
                    <a:pt x="6251" y="5506"/>
                    <a:pt x="8534" y="4911"/>
                    <a:pt x="11311" y="4613"/>
                  </a:cubicBezTo>
                  <a:cubicBezTo>
                    <a:pt x="14090" y="4316"/>
                    <a:pt x="17761" y="4167"/>
                    <a:pt x="22325" y="4167"/>
                  </a:cubicBezTo>
                  <a:cubicBezTo>
                    <a:pt x="26691" y="4167"/>
                    <a:pt x="30312" y="4316"/>
                    <a:pt x="33189" y="4613"/>
                  </a:cubicBezTo>
                  <a:cubicBezTo>
                    <a:pt x="36067" y="4911"/>
                    <a:pt x="38299" y="5506"/>
                    <a:pt x="39886" y="6399"/>
                  </a:cubicBezTo>
                  <a:cubicBezTo>
                    <a:pt x="41474" y="7292"/>
                    <a:pt x="42615" y="8284"/>
                    <a:pt x="43309" y="9376"/>
                  </a:cubicBezTo>
                  <a:cubicBezTo>
                    <a:pt x="44004" y="10467"/>
                    <a:pt x="44351" y="11807"/>
                    <a:pt x="44351" y="13394"/>
                  </a:cubicBezTo>
                  <a:lnTo>
                    <a:pt x="44351" y="48815"/>
                  </a:lnTo>
                  <a:cubicBezTo>
                    <a:pt x="59433" y="31948"/>
                    <a:pt x="74464" y="19595"/>
                    <a:pt x="89446" y="11757"/>
                  </a:cubicBezTo>
                  <a:cubicBezTo>
                    <a:pt x="104428" y="3919"/>
                    <a:pt x="119559" y="0"/>
                    <a:pt x="134839"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Szabadkézi sokszög 65"/>
            <p:cNvSpPr/>
            <p:nvPr/>
          </p:nvSpPr>
          <p:spPr>
            <a:xfrm>
              <a:off x="7595354" y="5448738"/>
              <a:ext cx="211336" cy="294085"/>
            </a:xfrm>
            <a:custGeom>
              <a:avLst/>
              <a:gdLst/>
              <a:ahLst/>
              <a:cxnLst/>
              <a:rect l="l" t="t" r="r" b="b"/>
              <a:pathLst>
                <a:path w="211336" h="294085">
                  <a:moveTo>
                    <a:pt x="125016" y="0"/>
                  </a:moveTo>
                  <a:cubicBezTo>
                    <a:pt x="133549" y="0"/>
                    <a:pt x="141833" y="794"/>
                    <a:pt x="149870" y="2382"/>
                  </a:cubicBezTo>
                  <a:cubicBezTo>
                    <a:pt x="157907" y="3969"/>
                    <a:pt x="165299" y="6053"/>
                    <a:pt x="172045" y="8632"/>
                  </a:cubicBezTo>
                  <a:cubicBezTo>
                    <a:pt x="178793" y="11212"/>
                    <a:pt x="184795" y="14189"/>
                    <a:pt x="190054" y="17562"/>
                  </a:cubicBezTo>
                  <a:cubicBezTo>
                    <a:pt x="195313" y="20935"/>
                    <a:pt x="199132" y="23813"/>
                    <a:pt x="201513" y="26194"/>
                  </a:cubicBezTo>
                  <a:cubicBezTo>
                    <a:pt x="203895" y="28575"/>
                    <a:pt x="205532" y="30460"/>
                    <a:pt x="206425" y="31850"/>
                  </a:cubicBezTo>
                  <a:cubicBezTo>
                    <a:pt x="207318" y="33239"/>
                    <a:pt x="208062" y="34876"/>
                    <a:pt x="208657" y="36761"/>
                  </a:cubicBezTo>
                  <a:cubicBezTo>
                    <a:pt x="209252" y="38646"/>
                    <a:pt x="209649" y="40779"/>
                    <a:pt x="209848" y="43160"/>
                  </a:cubicBezTo>
                  <a:cubicBezTo>
                    <a:pt x="210047" y="45542"/>
                    <a:pt x="210145" y="48518"/>
                    <a:pt x="210145" y="52090"/>
                  </a:cubicBezTo>
                  <a:cubicBezTo>
                    <a:pt x="210145" y="59829"/>
                    <a:pt x="209252" y="65237"/>
                    <a:pt x="207466" y="68312"/>
                  </a:cubicBezTo>
                  <a:cubicBezTo>
                    <a:pt x="205681" y="71388"/>
                    <a:pt x="203498" y="72926"/>
                    <a:pt x="200918" y="72926"/>
                  </a:cubicBezTo>
                  <a:cubicBezTo>
                    <a:pt x="197941" y="72926"/>
                    <a:pt x="194518" y="71289"/>
                    <a:pt x="190649" y="68015"/>
                  </a:cubicBezTo>
                  <a:cubicBezTo>
                    <a:pt x="186779" y="64741"/>
                    <a:pt x="181868" y="61119"/>
                    <a:pt x="175915" y="57150"/>
                  </a:cubicBezTo>
                  <a:cubicBezTo>
                    <a:pt x="169962" y="53182"/>
                    <a:pt x="162769" y="49560"/>
                    <a:pt x="154335" y="46286"/>
                  </a:cubicBezTo>
                  <a:cubicBezTo>
                    <a:pt x="145902" y="43012"/>
                    <a:pt x="135930" y="41375"/>
                    <a:pt x="124420" y="41375"/>
                  </a:cubicBezTo>
                  <a:cubicBezTo>
                    <a:pt x="100807" y="41375"/>
                    <a:pt x="82699" y="50453"/>
                    <a:pt x="70098" y="68610"/>
                  </a:cubicBezTo>
                  <a:cubicBezTo>
                    <a:pt x="57498" y="86767"/>
                    <a:pt x="51197" y="113110"/>
                    <a:pt x="51197" y="147638"/>
                  </a:cubicBezTo>
                  <a:cubicBezTo>
                    <a:pt x="51197" y="164902"/>
                    <a:pt x="52834" y="180033"/>
                    <a:pt x="56108" y="193030"/>
                  </a:cubicBezTo>
                  <a:cubicBezTo>
                    <a:pt x="59383" y="206028"/>
                    <a:pt x="64195" y="216893"/>
                    <a:pt x="70545" y="225624"/>
                  </a:cubicBezTo>
                  <a:cubicBezTo>
                    <a:pt x="76895" y="234355"/>
                    <a:pt x="84683" y="240854"/>
                    <a:pt x="93911" y="245120"/>
                  </a:cubicBezTo>
                  <a:cubicBezTo>
                    <a:pt x="103138" y="249387"/>
                    <a:pt x="113705" y="251520"/>
                    <a:pt x="125611" y="251520"/>
                  </a:cubicBezTo>
                  <a:cubicBezTo>
                    <a:pt x="136922" y="251520"/>
                    <a:pt x="146844" y="249734"/>
                    <a:pt x="155377" y="246162"/>
                  </a:cubicBezTo>
                  <a:cubicBezTo>
                    <a:pt x="163910" y="242590"/>
                    <a:pt x="171301" y="238671"/>
                    <a:pt x="177552" y="234405"/>
                  </a:cubicBezTo>
                  <a:cubicBezTo>
                    <a:pt x="183803" y="230138"/>
                    <a:pt x="189062" y="226269"/>
                    <a:pt x="193328" y="222796"/>
                  </a:cubicBezTo>
                  <a:cubicBezTo>
                    <a:pt x="197594" y="219323"/>
                    <a:pt x="200918" y="217587"/>
                    <a:pt x="203299" y="217587"/>
                  </a:cubicBezTo>
                  <a:cubicBezTo>
                    <a:pt x="204689" y="217587"/>
                    <a:pt x="205879" y="217984"/>
                    <a:pt x="206871" y="218778"/>
                  </a:cubicBezTo>
                  <a:cubicBezTo>
                    <a:pt x="207864" y="219571"/>
                    <a:pt x="208707" y="220911"/>
                    <a:pt x="209401" y="222796"/>
                  </a:cubicBezTo>
                  <a:cubicBezTo>
                    <a:pt x="210096" y="224681"/>
                    <a:pt x="210592" y="227062"/>
                    <a:pt x="210890" y="229940"/>
                  </a:cubicBezTo>
                  <a:cubicBezTo>
                    <a:pt x="211187" y="232817"/>
                    <a:pt x="211336" y="236240"/>
                    <a:pt x="211336" y="240209"/>
                  </a:cubicBezTo>
                  <a:cubicBezTo>
                    <a:pt x="211336" y="243582"/>
                    <a:pt x="211237" y="246509"/>
                    <a:pt x="211038" y="248990"/>
                  </a:cubicBezTo>
                  <a:cubicBezTo>
                    <a:pt x="210840" y="251470"/>
                    <a:pt x="210493" y="253554"/>
                    <a:pt x="209997" y="255241"/>
                  </a:cubicBezTo>
                  <a:cubicBezTo>
                    <a:pt x="209501" y="256927"/>
                    <a:pt x="208905" y="258416"/>
                    <a:pt x="208211" y="259705"/>
                  </a:cubicBezTo>
                  <a:cubicBezTo>
                    <a:pt x="207516" y="260995"/>
                    <a:pt x="205929" y="262880"/>
                    <a:pt x="203448" y="265361"/>
                  </a:cubicBezTo>
                  <a:cubicBezTo>
                    <a:pt x="200968" y="267841"/>
                    <a:pt x="196751" y="270917"/>
                    <a:pt x="190798" y="274588"/>
                  </a:cubicBezTo>
                  <a:cubicBezTo>
                    <a:pt x="184845" y="278259"/>
                    <a:pt x="178147" y="281534"/>
                    <a:pt x="170706" y="284411"/>
                  </a:cubicBezTo>
                  <a:cubicBezTo>
                    <a:pt x="163265" y="287288"/>
                    <a:pt x="155178" y="289620"/>
                    <a:pt x="146447" y="291406"/>
                  </a:cubicBezTo>
                  <a:cubicBezTo>
                    <a:pt x="137716" y="293192"/>
                    <a:pt x="128687" y="294085"/>
                    <a:pt x="119360" y="294085"/>
                  </a:cubicBezTo>
                  <a:cubicBezTo>
                    <a:pt x="100112" y="294085"/>
                    <a:pt x="83046" y="290910"/>
                    <a:pt x="68163" y="284560"/>
                  </a:cubicBezTo>
                  <a:cubicBezTo>
                    <a:pt x="53281" y="278210"/>
                    <a:pt x="40829" y="268933"/>
                    <a:pt x="30808" y="256729"/>
                  </a:cubicBezTo>
                  <a:cubicBezTo>
                    <a:pt x="20787" y="244525"/>
                    <a:pt x="13147" y="229543"/>
                    <a:pt x="7888" y="211783"/>
                  </a:cubicBezTo>
                  <a:cubicBezTo>
                    <a:pt x="2630" y="194023"/>
                    <a:pt x="0" y="173534"/>
                    <a:pt x="0" y="150317"/>
                  </a:cubicBezTo>
                  <a:cubicBezTo>
                    <a:pt x="0" y="123925"/>
                    <a:pt x="3225" y="101253"/>
                    <a:pt x="9674" y="82302"/>
                  </a:cubicBezTo>
                  <a:cubicBezTo>
                    <a:pt x="16124" y="63352"/>
                    <a:pt x="24954" y="47824"/>
                    <a:pt x="36165" y="35719"/>
                  </a:cubicBezTo>
                  <a:cubicBezTo>
                    <a:pt x="47377" y="23614"/>
                    <a:pt x="60573" y="14635"/>
                    <a:pt x="75754" y="8781"/>
                  </a:cubicBezTo>
                  <a:cubicBezTo>
                    <a:pt x="90934" y="2927"/>
                    <a:pt x="107355" y="0"/>
                    <a:pt x="12501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Szabadkézi sokszög 66"/>
            <p:cNvSpPr/>
            <p:nvPr/>
          </p:nvSpPr>
          <p:spPr>
            <a:xfrm>
              <a:off x="4107717" y="5449035"/>
              <a:ext cx="253603" cy="396776"/>
            </a:xfrm>
            <a:custGeom>
              <a:avLst/>
              <a:gdLst/>
              <a:ahLst/>
              <a:cxnLst/>
              <a:rect l="l" t="t" r="r" b="b"/>
              <a:pathLst>
                <a:path w="253603" h="396776">
                  <a:moveTo>
                    <a:pt x="119955" y="0"/>
                  </a:moveTo>
                  <a:cubicBezTo>
                    <a:pt x="128091" y="0"/>
                    <a:pt x="135682" y="446"/>
                    <a:pt x="142726" y="1339"/>
                  </a:cubicBezTo>
                  <a:cubicBezTo>
                    <a:pt x="149771" y="2232"/>
                    <a:pt x="156369" y="3473"/>
                    <a:pt x="162520" y="5060"/>
                  </a:cubicBezTo>
                  <a:lnTo>
                    <a:pt x="243483" y="5060"/>
                  </a:lnTo>
                  <a:cubicBezTo>
                    <a:pt x="246856" y="5060"/>
                    <a:pt x="249386" y="6697"/>
                    <a:pt x="251073" y="9971"/>
                  </a:cubicBezTo>
                  <a:cubicBezTo>
                    <a:pt x="252760" y="13246"/>
                    <a:pt x="253603" y="18256"/>
                    <a:pt x="253603" y="25003"/>
                  </a:cubicBezTo>
                  <a:cubicBezTo>
                    <a:pt x="253603" y="31948"/>
                    <a:pt x="252660" y="36959"/>
                    <a:pt x="250775" y="40035"/>
                  </a:cubicBezTo>
                  <a:cubicBezTo>
                    <a:pt x="248890" y="43111"/>
                    <a:pt x="246459" y="44648"/>
                    <a:pt x="243483" y="44648"/>
                  </a:cubicBezTo>
                  <a:lnTo>
                    <a:pt x="205085" y="44648"/>
                  </a:lnTo>
                  <a:cubicBezTo>
                    <a:pt x="212030" y="51792"/>
                    <a:pt x="216892" y="59680"/>
                    <a:pt x="219670" y="68312"/>
                  </a:cubicBezTo>
                  <a:cubicBezTo>
                    <a:pt x="222448" y="76944"/>
                    <a:pt x="223837" y="85923"/>
                    <a:pt x="223837" y="95250"/>
                  </a:cubicBezTo>
                  <a:cubicBezTo>
                    <a:pt x="223837" y="110728"/>
                    <a:pt x="221357" y="124420"/>
                    <a:pt x="216396" y="136327"/>
                  </a:cubicBezTo>
                  <a:cubicBezTo>
                    <a:pt x="211435" y="148233"/>
                    <a:pt x="204341" y="158304"/>
                    <a:pt x="195114" y="166539"/>
                  </a:cubicBezTo>
                  <a:cubicBezTo>
                    <a:pt x="185886" y="174774"/>
                    <a:pt x="174923" y="181074"/>
                    <a:pt x="162223" y="185440"/>
                  </a:cubicBezTo>
                  <a:cubicBezTo>
                    <a:pt x="149523" y="189805"/>
                    <a:pt x="135434" y="191988"/>
                    <a:pt x="119955" y="191988"/>
                  </a:cubicBezTo>
                  <a:cubicBezTo>
                    <a:pt x="109041" y="191988"/>
                    <a:pt x="98673" y="190550"/>
                    <a:pt x="88850" y="187672"/>
                  </a:cubicBezTo>
                  <a:cubicBezTo>
                    <a:pt x="79028" y="184795"/>
                    <a:pt x="71437" y="181173"/>
                    <a:pt x="66080" y="176808"/>
                  </a:cubicBezTo>
                  <a:cubicBezTo>
                    <a:pt x="62508" y="180380"/>
                    <a:pt x="59581" y="184448"/>
                    <a:pt x="57299" y="189012"/>
                  </a:cubicBezTo>
                  <a:cubicBezTo>
                    <a:pt x="55017" y="193576"/>
                    <a:pt x="53876" y="198834"/>
                    <a:pt x="53876" y="204787"/>
                  </a:cubicBezTo>
                  <a:cubicBezTo>
                    <a:pt x="53876" y="211733"/>
                    <a:pt x="57100" y="217487"/>
                    <a:pt x="63550" y="222052"/>
                  </a:cubicBezTo>
                  <a:cubicBezTo>
                    <a:pt x="69999" y="226616"/>
                    <a:pt x="78581" y="229096"/>
                    <a:pt x="89297" y="229493"/>
                  </a:cubicBezTo>
                  <a:lnTo>
                    <a:pt x="159246" y="232469"/>
                  </a:lnTo>
                  <a:cubicBezTo>
                    <a:pt x="172541" y="232866"/>
                    <a:pt x="184745" y="234702"/>
                    <a:pt x="195858" y="237976"/>
                  </a:cubicBezTo>
                  <a:cubicBezTo>
                    <a:pt x="206970" y="241250"/>
                    <a:pt x="216595" y="245914"/>
                    <a:pt x="224730" y="251966"/>
                  </a:cubicBezTo>
                  <a:cubicBezTo>
                    <a:pt x="232866" y="258018"/>
                    <a:pt x="239216" y="265460"/>
                    <a:pt x="243780" y="274290"/>
                  </a:cubicBezTo>
                  <a:cubicBezTo>
                    <a:pt x="248344" y="283121"/>
                    <a:pt x="250627" y="293390"/>
                    <a:pt x="250627" y="305098"/>
                  </a:cubicBezTo>
                  <a:cubicBezTo>
                    <a:pt x="250627" y="317401"/>
                    <a:pt x="248047" y="329109"/>
                    <a:pt x="242887" y="340221"/>
                  </a:cubicBezTo>
                  <a:cubicBezTo>
                    <a:pt x="237728" y="351334"/>
                    <a:pt x="229840" y="361107"/>
                    <a:pt x="219224" y="369540"/>
                  </a:cubicBezTo>
                  <a:cubicBezTo>
                    <a:pt x="208607" y="377974"/>
                    <a:pt x="195064" y="384621"/>
                    <a:pt x="178594" y="389483"/>
                  </a:cubicBezTo>
                  <a:cubicBezTo>
                    <a:pt x="162123" y="394345"/>
                    <a:pt x="142676" y="396776"/>
                    <a:pt x="120253" y="396776"/>
                  </a:cubicBezTo>
                  <a:cubicBezTo>
                    <a:pt x="98623" y="396776"/>
                    <a:pt x="80218" y="394940"/>
                    <a:pt x="65038" y="391269"/>
                  </a:cubicBezTo>
                  <a:cubicBezTo>
                    <a:pt x="49857" y="387598"/>
                    <a:pt x="37406" y="382587"/>
                    <a:pt x="27682" y="376237"/>
                  </a:cubicBezTo>
                  <a:cubicBezTo>
                    <a:pt x="17958" y="369887"/>
                    <a:pt x="10914" y="362297"/>
                    <a:pt x="6548" y="353467"/>
                  </a:cubicBezTo>
                  <a:cubicBezTo>
                    <a:pt x="2183" y="344636"/>
                    <a:pt x="0" y="335062"/>
                    <a:pt x="0" y="324743"/>
                  </a:cubicBezTo>
                  <a:cubicBezTo>
                    <a:pt x="0" y="318195"/>
                    <a:pt x="794" y="311844"/>
                    <a:pt x="2381" y="305693"/>
                  </a:cubicBezTo>
                  <a:cubicBezTo>
                    <a:pt x="3969" y="299541"/>
                    <a:pt x="6400" y="293687"/>
                    <a:pt x="9674" y="288131"/>
                  </a:cubicBezTo>
                  <a:cubicBezTo>
                    <a:pt x="12948" y="282575"/>
                    <a:pt x="17016" y="277267"/>
                    <a:pt x="21878" y="272207"/>
                  </a:cubicBezTo>
                  <a:cubicBezTo>
                    <a:pt x="26739" y="267146"/>
                    <a:pt x="32345" y="262136"/>
                    <a:pt x="38696" y="257175"/>
                  </a:cubicBezTo>
                  <a:cubicBezTo>
                    <a:pt x="28972" y="252214"/>
                    <a:pt x="21779" y="245963"/>
                    <a:pt x="17115" y="238423"/>
                  </a:cubicBezTo>
                  <a:cubicBezTo>
                    <a:pt x="12452" y="230882"/>
                    <a:pt x="10121" y="222746"/>
                    <a:pt x="10121" y="214015"/>
                  </a:cubicBezTo>
                  <a:cubicBezTo>
                    <a:pt x="10121" y="201910"/>
                    <a:pt x="12601" y="191095"/>
                    <a:pt x="17562" y="181570"/>
                  </a:cubicBezTo>
                  <a:cubicBezTo>
                    <a:pt x="22523" y="172045"/>
                    <a:pt x="28674" y="163512"/>
                    <a:pt x="36016" y="155972"/>
                  </a:cubicBezTo>
                  <a:cubicBezTo>
                    <a:pt x="29865" y="148630"/>
                    <a:pt x="25003" y="140345"/>
                    <a:pt x="21431" y="131118"/>
                  </a:cubicBezTo>
                  <a:cubicBezTo>
                    <a:pt x="17859" y="121890"/>
                    <a:pt x="16073" y="110728"/>
                    <a:pt x="16073" y="97631"/>
                  </a:cubicBezTo>
                  <a:cubicBezTo>
                    <a:pt x="16073" y="82352"/>
                    <a:pt x="18653" y="68659"/>
                    <a:pt x="23812" y="56555"/>
                  </a:cubicBezTo>
                  <a:cubicBezTo>
                    <a:pt x="28972" y="44450"/>
                    <a:pt x="36115" y="34230"/>
                    <a:pt x="45244" y="25896"/>
                  </a:cubicBezTo>
                  <a:cubicBezTo>
                    <a:pt x="54372" y="17562"/>
                    <a:pt x="65336" y="11162"/>
                    <a:pt x="78135" y="6697"/>
                  </a:cubicBezTo>
                  <a:cubicBezTo>
                    <a:pt x="90934" y="2232"/>
                    <a:pt x="104874" y="0"/>
                    <a:pt x="119955" y="0"/>
                  </a:cubicBezTo>
                  <a:close/>
                  <a:moveTo>
                    <a:pt x="119062" y="37505"/>
                  </a:moveTo>
                  <a:cubicBezTo>
                    <a:pt x="109537" y="37505"/>
                    <a:pt x="101253" y="39092"/>
                    <a:pt x="94208" y="42267"/>
                  </a:cubicBezTo>
                  <a:cubicBezTo>
                    <a:pt x="87164" y="45442"/>
                    <a:pt x="81310" y="49808"/>
                    <a:pt x="76646" y="55364"/>
                  </a:cubicBezTo>
                  <a:cubicBezTo>
                    <a:pt x="71983" y="60920"/>
                    <a:pt x="68511" y="67320"/>
                    <a:pt x="66228" y="74563"/>
                  </a:cubicBezTo>
                  <a:cubicBezTo>
                    <a:pt x="63946" y="81806"/>
                    <a:pt x="62805" y="89396"/>
                    <a:pt x="62805" y="97334"/>
                  </a:cubicBezTo>
                  <a:cubicBezTo>
                    <a:pt x="62805" y="114995"/>
                    <a:pt x="67816" y="128885"/>
                    <a:pt x="77837" y="139005"/>
                  </a:cubicBezTo>
                  <a:cubicBezTo>
                    <a:pt x="87858" y="149126"/>
                    <a:pt x="101898" y="154186"/>
                    <a:pt x="119955" y="154186"/>
                  </a:cubicBezTo>
                  <a:cubicBezTo>
                    <a:pt x="129679" y="154186"/>
                    <a:pt x="138112" y="152648"/>
                    <a:pt x="145256" y="149572"/>
                  </a:cubicBezTo>
                  <a:cubicBezTo>
                    <a:pt x="152400" y="146496"/>
                    <a:pt x="158303" y="142230"/>
                    <a:pt x="162967" y="136773"/>
                  </a:cubicBezTo>
                  <a:cubicBezTo>
                    <a:pt x="167630" y="131316"/>
                    <a:pt x="171103" y="125016"/>
                    <a:pt x="173385" y="117872"/>
                  </a:cubicBezTo>
                  <a:cubicBezTo>
                    <a:pt x="175667" y="110728"/>
                    <a:pt x="176808" y="103287"/>
                    <a:pt x="176808" y="95548"/>
                  </a:cubicBezTo>
                  <a:cubicBezTo>
                    <a:pt x="176808" y="77291"/>
                    <a:pt x="171797" y="63054"/>
                    <a:pt x="161776" y="52834"/>
                  </a:cubicBezTo>
                  <a:cubicBezTo>
                    <a:pt x="151755" y="42614"/>
                    <a:pt x="137517" y="37505"/>
                    <a:pt x="119062" y="37505"/>
                  </a:cubicBezTo>
                  <a:close/>
                  <a:moveTo>
                    <a:pt x="79772" y="268784"/>
                  </a:moveTo>
                  <a:cubicBezTo>
                    <a:pt x="73422" y="273745"/>
                    <a:pt x="68213" y="278457"/>
                    <a:pt x="64145" y="282922"/>
                  </a:cubicBezTo>
                  <a:cubicBezTo>
                    <a:pt x="60077" y="287387"/>
                    <a:pt x="56852" y="291653"/>
                    <a:pt x="54471" y="295721"/>
                  </a:cubicBezTo>
                  <a:cubicBezTo>
                    <a:pt x="52090" y="299789"/>
                    <a:pt x="50453" y="303808"/>
                    <a:pt x="49560" y="307777"/>
                  </a:cubicBezTo>
                  <a:cubicBezTo>
                    <a:pt x="48667" y="311745"/>
                    <a:pt x="48220" y="315813"/>
                    <a:pt x="48220" y="319980"/>
                  </a:cubicBezTo>
                  <a:cubicBezTo>
                    <a:pt x="48220" y="332879"/>
                    <a:pt x="54769" y="342652"/>
                    <a:pt x="67866" y="349300"/>
                  </a:cubicBezTo>
                  <a:cubicBezTo>
                    <a:pt x="80962" y="355947"/>
                    <a:pt x="99219" y="359271"/>
                    <a:pt x="122634" y="359271"/>
                  </a:cubicBezTo>
                  <a:cubicBezTo>
                    <a:pt x="137517" y="359271"/>
                    <a:pt x="149969" y="357832"/>
                    <a:pt x="159990" y="354955"/>
                  </a:cubicBezTo>
                  <a:cubicBezTo>
                    <a:pt x="170011" y="352078"/>
                    <a:pt x="178098" y="348258"/>
                    <a:pt x="184249" y="343495"/>
                  </a:cubicBezTo>
                  <a:cubicBezTo>
                    <a:pt x="190401" y="338733"/>
                    <a:pt x="194816" y="333276"/>
                    <a:pt x="197495" y="327124"/>
                  </a:cubicBezTo>
                  <a:cubicBezTo>
                    <a:pt x="200174" y="320973"/>
                    <a:pt x="201513" y="314523"/>
                    <a:pt x="201513" y="307777"/>
                  </a:cubicBezTo>
                  <a:cubicBezTo>
                    <a:pt x="201513" y="296267"/>
                    <a:pt x="196800" y="287387"/>
                    <a:pt x="187375" y="281136"/>
                  </a:cubicBezTo>
                  <a:cubicBezTo>
                    <a:pt x="177949" y="274886"/>
                    <a:pt x="165199" y="271562"/>
                    <a:pt x="149126" y="271165"/>
                  </a:cubicBezTo>
                  <a:lnTo>
                    <a:pt x="79772" y="268784"/>
                  </a:ln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Szabadkézi sokszög 67"/>
            <p:cNvSpPr/>
            <p:nvPr/>
          </p:nvSpPr>
          <p:spPr>
            <a:xfrm>
              <a:off x="4421743" y="5452608"/>
              <a:ext cx="230982" cy="290215"/>
            </a:xfrm>
            <a:custGeom>
              <a:avLst/>
              <a:gdLst/>
              <a:ahLst/>
              <a:cxnLst/>
              <a:rect l="l" t="t" r="r" b="b"/>
              <a:pathLst>
                <a:path w="230982" h="290215">
                  <a:moveTo>
                    <a:pt x="24706" y="0"/>
                  </a:moveTo>
                  <a:cubicBezTo>
                    <a:pt x="29468" y="0"/>
                    <a:pt x="33437" y="149"/>
                    <a:pt x="36612" y="446"/>
                  </a:cubicBezTo>
                  <a:cubicBezTo>
                    <a:pt x="39787" y="744"/>
                    <a:pt x="42317" y="1339"/>
                    <a:pt x="44202" y="2232"/>
                  </a:cubicBezTo>
                  <a:cubicBezTo>
                    <a:pt x="46087" y="3125"/>
                    <a:pt x="47427" y="4117"/>
                    <a:pt x="48221" y="5209"/>
                  </a:cubicBezTo>
                  <a:cubicBezTo>
                    <a:pt x="49014" y="6300"/>
                    <a:pt x="49411" y="7640"/>
                    <a:pt x="49411" y="9227"/>
                  </a:cubicBezTo>
                  <a:lnTo>
                    <a:pt x="49411" y="165199"/>
                  </a:lnTo>
                  <a:cubicBezTo>
                    <a:pt x="49411" y="180876"/>
                    <a:pt x="50552" y="193427"/>
                    <a:pt x="52834" y="202853"/>
                  </a:cubicBezTo>
                  <a:cubicBezTo>
                    <a:pt x="55116" y="212278"/>
                    <a:pt x="58589" y="220315"/>
                    <a:pt x="63252" y="226963"/>
                  </a:cubicBezTo>
                  <a:cubicBezTo>
                    <a:pt x="67916" y="233610"/>
                    <a:pt x="73819" y="238770"/>
                    <a:pt x="80963" y="242441"/>
                  </a:cubicBezTo>
                  <a:cubicBezTo>
                    <a:pt x="88107" y="246112"/>
                    <a:pt x="96441" y="247947"/>
                    <a:pt x="105966" y="247947"/>
                  </a:cubicBezTo>
                  <a:cubicBezTo>
                    <a:pt x="118269" y="247947"/>
                    <a:pt x="130523" y="243582"/>
                    <a:pt x="142726" y="234851"/>
                  </a:cubicBezTo>
                  <a:cubicBezTo>
                    <a:pt x="154930" y="226119"/>
                    <a:pt x="167878" y="213320"/>
                    <a:pt x="181571" y="196453"/>
                  </a:cubicBezTo>
                  <a:lnTo>
                    <a:pt x="181571" y="9227"/>
                  </a:lnTo>
                  <a:cubicBezTo>
                    <a:pt x="181571" y="7640"/>
                    <a:pt x="181918" y="6300"/>
                    <a:pt x="182612" y="5209"/>
                  </a:cubicBezTo>
                  <a:cubicBezTo>
                    <a:pt x="183307" y="4117"/>
                    <a:pt x="184646" y="3125"/>
                    <a:pt x="186631" y="2232"/>
                  </a:cubicBezTo>
                  <a:cubicBezTo>
                    <a:pt x="188615" y="1339"/>
                    <a:pt x="191145" y="744"/>
                    <a:pt x="194221" y="446"/>
                  </a:cubicBezTo>
                  <a:cubicBezTo>
                    <a:pt x="197297" y="149"/>
                    <a:pt x="201315" y="0"/>
                    <a:pt x="206276" y="0"/>
                  </a:cubicBezTo>
                  <a:cubicBezTo>
                    <a:pt x="211039" y="0"/>
                    <a:pt x="215007" y="149"/>
                    <a:pt x="218182" y="446"/>
                  </a:cubicBezTo>
                  <a:cubicBezTo>
                    <a:pt x="221357" y="744"/>
                    <a:pt x="223838" y="1339"/>
                    <a:pt x="225624" y="2232"/>
                  </a:cubicBezTo>
                  <a:cubicBezTo>
                    <a:pt x="227410" y="3125"/>
                    <a:pt x="228749" y="4117"/>
                    <a:pt x="229642" y="5209"/>
                  </a:cubicBezTo>
                  <a:cubicBezTo>
                    <a:pt x="230535" y="6300"/>
                    <a:pt x="230982" y="7640"/>
                    <a:pt x="230982" y="9227"/>
                  </a:cubicBezTo>
                  <a:lnTo>
                    <a:pt x="230982" y="277118"/>
                  </a:lnTo>
                  <a:cubicBezTo>
                    <a:pt x="230982" y="278705"/>
                    <a:pt x="230634" y="280045"/>
                    <a:pt x="229940" y="281136"/>
                  </a:cubicBezTo>
                  <a:cubicBezTo>
                    <a:pt x="229245" y="282228"/>
                    <a:pt x="228005" y="283170"/>
                    <a:pt x="226219" y="283964"/>
                  </a:cubicBezTo>
                  <a:cubicBezTo>
                    <a:pt x="224433" y="284758"/>
                    <a:pt x="222102" y="285353"/>
                    <a:pt x="219224" y="285750"/>
                  </a:cubicBezTo>
                  <a:cubicBezTo>
                    <a:pt x="216347" y="286147"/>
                    <a:pt x="212825" y="286345"/>
                    <a:pt x="208657" y="286345"/>
                  </a:cubicBezTo>
                  <a:cubicBezTo>
                    <a:pt x="204093" y="286345"/>
                    <a:pt x="200373" y="286147"/>
                    <a:pt x="197495" y="285750"/>
                  </a:cubicBezTo>
                  <a:cubicBezTo>
                    <a:pt x="194618" y="285353"/>
                    <a:pt x="192336" y="284758"/>
                    <a:pt x="190649" y="283964"/>
                  </a:cubicBezTo>
                  <a:cubicBezTo>
                    <a:pt x="188962" y="283170"/>
                    <a:pt x="187821" y="282228"/>
                    <a:pt x="187226" y="281136"/>
                  </a:cubicBezTo>
                  <a:cubicBezTo>
                    <a:pt x="186631" y="280045"/>
                    <a:pt x="186333" y="278705"/>
                    <a:pt x="186333" y="277118"/>
                  </a:cubicBezTo>
                  <a:lnTo>
                    <a:pt x="186333" y="241697"/>
                  </a:lnTo>
                  <a:cubicBezTo>
                    <a:pt x="171054" y="258564"/>
                    <a:pt x="155972" y="270867"/>
                    <a:pt x="141089" y="278606"/>
                  </a:cubicBezTo>
                  <a:cubicBezTo>
                    <a:pt x="126207" y="286345"/>
                    <a:pt x="111126" y="290215"/>
                    <a:pt x="95846" y="290215"/>
                  </a:cubicBezTo>
                  <a:cubicBezTo>
                    <a:pt x="77986" y="290215"/>
                    <a:pt x="62955" y="287238"/>
                    <a:pt x="50751" y="281285"/>
                  </a:cubicBezTo>
                  <a:cubicBezTo>
                    <a:pt x="38547" y="275332"/>
                    <a:pt x="28674" y="267246"/>
                    <a:pt x="21134" y="257026"/>
                  </a:cubicBezTo>
                  <a:cubicBezTo>
                    <a:pt x="13593" y="246807"/>
                    <a:pt x="8186" y="234900"/>
                    <a:pt x="4912" y="221307"/>
                  </a:cubicBezTo>
                  <a:cubicBezTo>
                    <a:pt x="1637" y="207714"/>
                    <a:pt x="0" y="191194"/>
                    <a:pt x="0" y="171748"/>
                  </a:cubicBezTo>
                  <a:lnTo>
                    <a:pt x="0" y="9227"/>
                  </a:lnTo>
                  <a:cubicBezTo>
                    <a:pt x="0" y="7640"/>
                    <a:pt x="348" y="6300"/>
                    <a:pt x="1042" y="5209"/>
                  </a:cubicBezTo>
                  <a:cubicBezTo>
                    <a:pt x="1737" y="4117"/>
                    <a:pt x="3076" y="3125"/>
                    <a:pt x="5060" y="2232"/>
                  </a:cubicBezTo>
                  <a:cubicBezTo>
                    <a:pt x="7045" y="1339"/>
                    <a:pt x="9624" y="744"/>
                    <a:pt x="12800" y="446"/>
                  </a:cubicBezTo>
                  <a:cubicBezTo>
                    <a:pt x="15975" y="149"/>
                    <a:pt x="19943" y="0"/>
                    <a:pt x="24706"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Szabadkézi sokszög 68"/>
            <p:cNvSpPr/>
            <p:nvPr/>
          </p:nvSpPr>
          <p:spPr>
            <a:xfrm>
              <a:off x="4688742" y="5452607"/>
              <a:ext cx="113109" cy="393204"/>
            </a:xfrm>
            <a:custGeom>
              <a:avLst/>
              <a:gdLst/>
              <a:ahLst/>
              <a:cxnLst/>
              <a:rect l="l" t="t" r="r" b="b"/>
              <a:pathLst>
                <a:path w="113109" h="393204">
                  <a:moveTo>
                    <a:pt x="88404" y="0"/>
                  </a:moveTo>
                  <a:cubicBezTo>
                    <a:pt x="93166" y="0"/>
                    <a:pt x="97135" y="198"/>
                    <a:pt x="100310" y="595"/>
                  </a:cubicBezTo>
                  <a:cubicBezTo>
                    <a:pt x="103485" y="992"/>
                    <a:pt x="106015" y="1587"/>
                    <a:pt x="107900" y="2381"/>
                  </a:cubicBezTo>
                  <a:cubicBezTo>
                    <a:pt x="109785" y="3175"/>
                    <a:pt x="111125" y="4167"/>
                    <a:pt x="111919" y="5358"/>
                  </a:cubicBezTo>
                  <a:cubicBezTo>
                    <a:pt x="112712" y="6548"/>
                    <a:pt x="113109" y="7838"/>
                    <a:pt x="113109" y="9227"/>
                  </a:cubicBezTo>
                  <a:lnTo>
                    <a:pt x="113109" y="289024"/>
                  </a:lnTo>
                  <a:cubicBezTo>
                    <a:pt x="113109" y="308868"/>
                    <a:pt x="111621" y="324892"/>
                    <a:pt x="108644" y="337096"/>
                  </a:cubicBezTo>
                  <a:cubicBezTo>
                    <a:pt x="105668" y="349299"/>
                    <a:pt x="101005" y="359569"/>
                    <a:pt x="94655" y="367903"/>
                  </a:cubicBezTo>
                  <a:cubicBezTo>
                    <a:pt x="88304" y="376237"/>
                    <a:pt x="80169" y="382538"/>
                    <a:pt x="70247" y="386804"/>
                  </a:cubicBezTo>
                  <a:cubicBezTo>
                    <a:pt x="60325" y="391071"/>
                    <a:pt x="48319" y="393204"/>
                    <a:pt x="34230" y="393204"/>
                  </a:cubicBezTo>
                  <a:cubicBezTo>
                    <a:pt x="27880" y="393204"/>
                    <a:pt x="22473" y="392807"/>
                    <a:pt x="18008" y="392013"/>
                  </a:cubicBezTo>
                  <a:cubicBezTo>
                    <a:pt x="13543" y="391219"/>
                    <a:pt x="10120" y="390326"/>
                    <a:pt x="7739" y="389334"/>
                  </a:cubicBezTo>
                  <a:cubicBezTo>
                    <a:pt x="5358" y="388342"/>
                    <a:pt x="3721" y="387201"/>
                    <a:pt x="2828" y="385911"/>
                  </a:cubicBezTo>
                  <a:cubicBezTo>
                    <a:pt x="1935" y="384621"/>
                    <a:pt x="1290" y="383133"/>
                    <a:pt x="893" y="381446"/>
                  </a:cubicBezTo>
                  <a:cubicBezTo>
                    <a:pt x="496" y="379760"/>
                    <a:pt x="248" y="378023"/>
                    <a:pt x="149" y="376237"/>
                  </a:cubicBezTo>
                  <a:cubicBezTo>
                    <a:pt x="50" y="374451"/>
                    <a:pt x="0" y="372269"/>
                    <a:pt x="0" y="369689"/>
                  </a:cubicBezTo>
                  <a:cubicBezTo>
                    <a:pt x="0" y="366117"/>
                    <a:pt x="149" y="363041"/>
                    <a:pt x="446" y="360462"/>
                  </a:cubicBezTo>
                  <a:cubicBezTo>
                    <a:pt x="744" y="357882"/>
                    <a:pt x="1240" y="355798"/>
                    <a:pt x="1935" y="354211"/>
                  </a:cubicBezTo>
                  <a:cubicBezTo>
                    <a:pt x="2629" y="352623"/>
                    <a:pt x="3423" y="351482"/>
                    <a:pt x="4316" y="350788"/>
                  </a:cubicBezTo>
                  <a:cubicBezTo>
                    <a:pt x="5209" y="350093"/>
                    <a:pt x="6350" y="349746"/>
                    <a:pt x="7739" y="349746"/>
                  </a:cubicBezTo>
                  <a:cubicBezTo>
                    <a:pt x="8930" y="349746"/>
                    <a:pt x="11261" y="349994"/>
                    <a:pt x="14734" y="350490"/>
                  </a:cubicBezTo>
                  <a:cubicBezTo>
                    <a:pt x="18207" y="350986"/>
                    <a:pt x="22225" y="351234"/>
                    <a:pt x="26789" y="351234"/>
                  </a:cubicBezTo>
                  <a:cubicBezTo>
                    <a:pt x="33337" y="351234"/>
                    <a:pt x="38943" y="350242"/>
                    <a:pt x="43607" y="348258"/>
                  </a:cubicBezTo>
                  <a:cubicBezTo>
                    <a:pt x="48270" y="346273"/>
                    <a:pt x="52090" y="343049"/>
                    <a:pt x="55066" y="338584"/>
                  </a:cubicBezTo>
                  <a:cubicBezTo>
                    <a:pt x="58043" y="334119"/>
                    <a:pt x="60226" y="328315"/>
                    <a:pt x="61615" y="321171"/>
                  </a:cubicBezTo>
                  <a:cubicBezTo>
                    <a:pt x="63004" y="314027"/>
                    <a:pt x="63698" y="303212"/>
                    <a:pt x="63698" y="288726"/>
                  </a:cubicBezTo>
                  <a:lnTo>
                    <a:pt x="63698" y="9227"/>
                  </a:lnTo>
                  <a:cubicBezTo>
                    <a:pt x="63698" y="7838"/>
                    <a:pt x="64095" y="6548"/>
                    <a:pt x="64889" y="5358"/>
                  </a:cubicBezTo>
                  <a:cubicBezTo>
                    <a:pt x="65683" y="4167"/>
                    <a:pt x="67022" y="3175"/>
                    <a:pt x="68907" y="2381"/>
                  </a:cubicBezTo>
                  <a:cubicBezTo>
                    <a:pt x="70792" y="1587"/>
                    <a:pt x="73323" y="992"/>
                    <a:pt x="76498" y="595"/>
                  </a:cubicBezTo>
                  <a:cubicBezTo>
                    <a:pt x="79672" y="198"/>
                    <a:pt x="83641" y="0"/>
                    <a:pt x="8840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Szabadkézi sokszög 69"/>
            <p:cNvSpPr/>
            <p:nvPr/>
          </p:nvSpPr>
          <p:spPr>
            <a:xfrm>
              <a:off x="5626060" y="5452607"/>
              <a:ext cx="255390" cy="392906"/>
            </a:xfrm>
            <a:custGeom>
              <a:avLst/>
              <a:gdLst/>
              <a:ahLst/>
              <a:cxnLst/>
              <a:rect l="l" t="t" r="r" b="b"/>
              <a:pathLst>
                <a:path w="255390" h="392906">
                  <a:moveTo>
                    <a:pt x="24408" y="0"/>
                  </a:moveTo>
                  <a:cubicBezTo>
                    <a:pt x="30361" y="0"/>
                    <a:pt x="35025" y="149"/>
                    <a:pt x="38398" y="446"/>
                  </a:cubicBezTo>
                  <a:cubicBezTo>
                    <a:pt x="41771" y="744"/>
                    <a:pt x="44450" y="1290"/>
                    <a:pt x="46435" y="2083"/>
                  </a:cubicBezTo>
                  <a:cubicBezTo>
                    <a:pt x="48419" y="2877"/>
                    <a:pt x="49858" y="4018"/>
                    <a:pt x="50751" y="5506"/>
                  </a:cubicBezTo>
                  <a:cubicBezTo>
                    <a:pt x="51644" y="6995"/>
                    <a:pt x="52586" y="9029"/>
                    <a:pt x="53579" y="11608"/>
                  </a:cubicBezTo>
                  <a:lnTo>
                    <a:pt x="130076" y="226516"/>
                  </a:lnTo>
                  <a:lnTo>
                    <a:pt x="130969" y="226516"/>
                  </a:lnTo>
                  <a:lnTo>
                    <a:pt x="204788" y="10418"/>
                  </a:lnTo>
                  <a:cubicBezTo>
                    <a:pt x="205979" y="6648"/>
                    <a:pt x="207417" y="4217"/>
                    <a:pt x="209104" y="3125"/>
                  </a:cubicBezTo>
                  <a:cubicBezTo>
                    <a:pt x="210791" y="2034"/>
                    <a:pt x="213321" y="1240"/>
                    <a:pt x="216694" y="744"/>
                  </a:cubicBezTo>
                  <a:cubicBezTo>
                    <a:pt x="220068" y="248"/>
                    <a:pt x="224929" y="0"/>
                    <a:pt x="231280" y="0"/>
                  </a:cubicBezTo>
                  <a:cubicBezTo>
                    <a:pt x="236836" y="0"/>
                    <a:pt x="241400" y="248"/>
                    <a:pt x="244972" y="744"/>
                  </a:cubicBezTo>
                  <a:cubicBezTo>
                    <a:pt x="248544" y="1240"/>
                    <a:pt x="251173" y="2183"/>
                    <a:pt x="252860" y="3572"/>
                  </a:cubicBezTo>
                  <a:cubicBezTo>
                    <a:pt x="254546" y="4961"/>
                    <a:pt x="255390" y="6846"/>
                    <a:pt x="255390" y="9227"/>
                  </a:cubicBezTo>
                  <a:cubicBezTo>
                    <a:pt x="255390" y="11608"/>
                    <a:pt x="254794" y="14585"/>
                    <a:pt x="253604" y="18157"/>
                  </a:cubicBezTo>
                  <a:lnTo>
                    <a:pt x="157461" y="284559"/>
                  </a:lnTo>
                  <a:lnTo>
                    <a:pt x="121742" y="383083"/>
                  </a:lnTo>
                  <a:cubicBezTo>
                    <a:pt x="120551" y="386258"/>
                    <a:pt x="117525" y="388689"/>
                    <a:pt x="112664" y="390376"/>
                  </a:cubicBezTo>
                  <a:cubicBezTo>
                    <a:pt x="107802" y="392063"/>
                    <a:pt x="100410" y="392906"/>
                    <a:pt x="90488" y="392906"/>
                  </a:cubicBezTo>
                  <a:cubicBezTo>
                    <a:pt x="85328" y="392906"/>
                    <a:pt x="81161" y="392658"/>
                    <a:pt x="77986" y="392162"/>
                  </a:cubicBezTo>
                  <a:cubicBezTo>
                    <a:pt x="74811" y="391666"/>
                    <a:pt x="72380" y="390823"/>
                    <a:pt x="70694" y="389632"/>
                  </a:cubicBezTo>
                  <a:cubicBezTo>
                    <a:pt x="69007" y="388441"/>
                    <a:pt x="68064" y="386854"/>
                    <a:pt x="67866" y="384869"/>
                  </a:cubicBezTo>
                  <a:cubicBezTo>
                    <a:pt x="67668" y="382885"/>
                    <a:pt x="68164" y="380504"/>
                    <a:pt x="69354" y="377726"/>
                  </a:cubicBezTo>
                  <a:lnTo>
                    <a:pt x="106264" y="284559"/>
                  </a:lnTo>
                  <a:cubicBezTo>
                    <a:pt x="104478" y="283765"/>
                    <a:pt x="102791" y="282476"/>
                    <a:pt x="101204" y="280690"/>
                  </a:cubicBezTo>
                  <a:cubicBezTo>
                    <a:pt x="99616" y="278904"/>
                    <a:pt x="98525" y="277019"/>
                    <a:pt x="97930" y="275034"/>
                  </a:cubicBezTo>
                  <a:lnTo>
                    <a:pt x="2382" y="19050"/>
                  </a:lnTo>
                  <a:cubicBezTo>
                    <a:pt x="794" y="14883"/>
                    <a:pt x="0" y="11608"/>
                    <a:pt x="0" y="9227"/>
                  </a:cubicBezTo>
                  <a:cubicBezTo>
                    <a:pt x="0" y="6846"/>
                    <a:pt x="794" y="4961"/>
                    <a:pt x="2382" y="3572"/>
                  </a:cubicBezTo>
                  <a:cubicBezTo>
                    <a:pt x="3969" y="2183"/>
                    <a:pt x="6549" y="1240"/>
                    <a:pt x="10121" y="744"/>
                  </a:cubicBezTo>
                  <a:cubicBezTo>
                    <a:pt x="13693" y="248"/>
                    <a:pt x="1845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Szabadkézi sokszög 70"/>
            <p:cNvSpPr/>
            <p:nvPr/>
          </p:nvSpPr>
          <p:spPr>
            <a:xfrm>
              <a:off x="5937708" y="5452608"/>
              <a:ext cx="49113" cy="286345"/>
            </a:xfrm>
            <a:custGeom>
              <a:avLst/>
              <a:gdLst/>
              <a:ahLst/>
              <a:cxnLst/>
              <a:rect l="l" t="t" r="r" b="b"/>
              <a:pathLst>
                <a:path w="49113" h="286345">
                  <a:moveTo>
                    <a:pt x="24408" y="0"/>
                  </a:moveTo>
                  <a:cubicBezTo>
                    <a:pt x="29369" y="0"/>
                    <a:pt x="33436" y="198"/>
                    <a:pt x="36611" y="595"/>
                  </a:cubicBezTo>
                  <a:cubicBezTo>
                    <a:pt x="39787" y="992"/>
                    <a:pt x="42267" y="1587"/>
                    <a:pt x="44053" y="2381"/>
                  </a:cubicBezTo>
                  <a:cubicBezTo>
                    <a:pt x="45839" y="3175"/>
                    <a:pt x="47129" y="4167"/>
                    <a:pt x="47922" y="5358"/>
                  </a:cubicBezTo>
                  <a:cubicBezTo>
                    <a:pt x="48716" y="6548"/>
                    <a:pt x="49113" y="7838"/>
                    <a:pt x="49113" y="9227"/>
                  </a:cubicBezTo>
                  <a:lnTo>
                    <a:pt x="49113" y="277118"/>
                  </a:lnTo>
                  <a:cubicBezTo>
                    <a:pt x="49113" y="278705"/>
                    <a:pt x="48716" y="280045"/>
                    <a:pt x="47922" y="281136"/>
                  </a:cubicBezTo>
                  <a:cubicBezTo>
                    <a:pt x="47129" y="282228"/>
                    <a:pt x="45839" y="283170"/>
                    <a:pt x="44053" y="283964"/>
                  </a:cubicBezTo>
                  <a:cubicBezTo>
                    <a:pt x="42267" y="284758"/>
                    <a:pt x="39787" y="285353"/>
                    <a:pt x="36611" y="285750"/>
                  </a:cubicBezTo>
                  <a:cubicBezTo>
                    <a:pt x="33436" y="286147"/>
                    <a:pt x="29369" y="286345"/>
                    <a:pt x="24408" y="286345"/>
                  </a:cubicBezTo>
                  <a:cubicBezTo>
                    <a:pt x="19645" y="286345"/>
                    <a:pt x="15676" y="286147"/>
                    <a:pt x="12501" y="285750"/>
                  </a:cubicBezTo>
                  <a:cubicBezTo>
                    <a:pt x="9326" y="285353"/>
                    <a:pt x="6796" y="284758"/>
                    <a:pt x="4911" y="283964"/>
                  </a:cubicBezTo>
                  <a:cubicBezTo>
                    <a:pt x="3026" y="283170"/>
                    <a:pt x="1736" y="282228"/>
                    <a:pt x="1042" y="281136"/>
                  </a:cubicBezTo>
                  <a:cubicBezTo>
                    <a:pt x="347" y="280045"/>
                    <a:pt x="0" y="278705"/>
                    <a:pt x="0" y="277118"/>
                  </a:cubicBezTo>
                  <a:lnTo>
                    <a:pt x="0" y="9227"/>
                  </a:lnTo>
                  <a:cubicBezTo>
                    <a:pt x="0" y="7838"/>
                    <a:pt x="347" y="6548"/>
                    <a:pt x="1042" y="5358"/>
                  </a:cubicBezTo>
                  <a:cubicBezTo>
                    <a:pt x="1736" y="4167"/>
                    <a:pt x="3026" y="3175"/>
                    <a:pt x="4911" y="2381"/>
                  </a:cubicBezTo>
                  <a:cubicBezTo>
                    <a:pt x="6796" y="1587"/>
                    <a:pt x="9326" y="992"/>
                    <a:pt x="12501" y="595"/>
                  </a:cubicBezTo>
                  <a:cubicBezTo>
                    <a:pt x="15676" y="198"/>
                    <a:pt x="19645" y="0"/>
                    <a:pt x="24408"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Szabadkézi sokszög 71"/>
            <p:cNvSpPr/>
            <p:nvPr/>
          </p:nvSpPr>
          <p:spPr>
            <a:xfrm>
              <a:off x="1918157" y="5454096"/>
              <a:ext cx="189904" cy="283071"/>
            </a:xfrm>
            <a:custGeom>
              <a:avLst/>
              <a:gdLst/>
              <a:ahLst/>
              <a:cxnLst/>
              <a:rect l="l" t="t" r="r" b="b"/>
              <a:pathLst>
                <a:path w="189904" h="283071">
                  <a:moveTo>
                    <a:pt x="14287" y="0"/>
                  </a:moveTo>
                  <a:lnTo>
                    <a:pt x="167878" y="0"/>
                  </a:lnTo>
                  <a:cubicBezTo>
                    <a:pt x="170061" y="0"/>
                    <a:pt x="171995" y="298"/>
                    <a:pt x="173682" y="893"/>
                  </a:cubicBezTo>
                  <a:cubicBezTo>
                    <a:pt x="175369" y="1488"/>
                    <a:pt x="176808"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5"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4"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3"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Szabadkézi sokszög 72"/>
            <p:cNvSpPr/>
            <p:nvPr/>
          </p:nvSpPr>
          <p:spPr>
            <a:xfrm>
              <a:off x="2661107" y="5454096"/>
              <a:ext cx="189904" cy="283071"/>
            </a:xfrm>
            <a:custGeom>
              <a:avLst/>
              <a:gdLst/>
              <a:ahLst/>
              <a:cxnLst/>
              <a:rect l="l" t="t" r="r" b="b"/>
              <a:pathLst>
                <a:path w="189904" h="283071">
                  <a:moveTo>
                    <a:pt x="14287" y="0"/>
                  </a:moveTo>
                  <a:lnTo>
                    <a:pt x="167878" y="0"/>
                  </a:lnTo>
                  <a:cubicBezTo>
                    <a:pt x="170060" y="0"/>
                    <a:pt x="171995" y="298"/>
                    <a:pt x="173682" y="893"/>
                  </a:cubicBezTo>
                  <a:cubicBezTo>
                    <a:pt x="175369" y="1488"/>
                    <a:pt x="176807" y="2481"/>
                    <a:pt x="177998" y="3870"/>
                  </a:cubicBezTo>
                  <a:cubicBezTo>
                    <a:pt x="179189" y="5259"/>
                    <a:pt x="180131" y="7045"/>
                    <a:pt x="180826" y="9227"/>
                  </a:cubicBezTo>
                  <a:cubicBezTo>
                    <a:pt x="181520" y="11410"/>
                    <a:pt x="181868" y="14188"/>
                    <a:pt x="181868" y="17562"/>
                  </a:cubicBezTo>
                  <a:lnTo>
                    <a:pt x="181868" y="27087"/>
                  </a:lnTo>
                  <a:cubicBezTo>
                    <a:pt x="181868" y="29865"/>
                    <a:pt x="181669" y="32445"/>
                    <a:pt x="181272" y="34826"/>
                  </a:cubicBezTo>
                  <a:cubicBezTo>
                    <a:pt x="180876" y="37207"/>
                    <a:pt x="180280" y="39539"/>
                    <a:pt x="179486" y="41821"/>
                  </a:cubicBezTo>
                  <a:cubicBezTo>
                    <a:pt x="178693" y="44103"/>
                    <a:pt x="177601" y="46534"/>
                    <a:pt x="176212" y="49113"/>
                  </a:cubicBezTo>
                  <a:cubicBezTo>
                    <a:pt x="174823" y="51693"/>
                    <a:pt x="173136" y="54570"/>
                    <a:pt x="171152" y="57745"/>
                  </a:cubicBezTo>
                  <a:lnTo>
                    <a:pt x="53578" y="241697"/>
                  </a:lnTo>
                  <a:lnTo>
                    <a:pt x="179189" y="241697"/>
                  </a:lnTo>
                  <a:cubicBezTo>
                    <a:pt x="180776" y="241697"/>
                    <a:pt x="182215" y="242044"/>
                    <a:pt x="183505" y="242739"/>
                  </a:cubicBezTo>
                  <a:cubicBezTo>
                    <a:pt x="184795" y="243433"/>
                    <a:pt x="185886" y="244574"/>
                    <a:pt x="186779" y="246162"/>
                  </a:cubicBezTo>
                  <a:cubicBezTo>
                    <a:pt x="187672" y="247749"/>
                    <a:pt x="188416" y="249883"/>
                    <a:pt x="189011" y="252561"/>
                  </a:cubicBezTo>
                  <a:cubicBezTo>
                    <a:pt x="189607" y="255240"/>
                    <a:pt x="189904" y="258465"/>
                    <a:pt x="189904" y="262235"/>
                  </a:cubicBezTo>
                  <a:cubicBezTo>
                    <a:pt x="189904" y="266006"/>
                    <a:pt x="189607" y="269230"/>
                    <a:pt x="189011" y="271909"/>
                  </a:cubicBezTo>
                  <a:cubicBezTo>
                    <a:pt x="188416" y="274588"/>
                    <a:pt x="187721" y="276771"/>
                    <a:pt x="186928" y="278458"/>
                  </a:cubicBezTo>
                  <a:cubicBezTo>
                    <a:pt x="186134" y="280144"/>
                    <a:pt x="185043" y="281335"/>
                    <a:pt x="183654" y="282029"/>
                  </a:cubicBezTo>
                  <a:cubicBezTo>
                    <a:pt x="182265" y="282724"/>
                    <a:pt x="180776" y="283071"/>
                    <a:pt x="179189" y="283071"/>
                  </a:cubicBezTo>
                  <a:lnTo>
                    <a:pt x="14287" y="283071"/>
                  </a:lnTo>
                  <a:cubicBezTo>
                    <a:pt x="10120" y="283071"/>
                    <a:pt x="6697" y="281682"/>
                    <a:pt x="4018" y="278904"/>
                  </a:cubicBezTo>
                  <a:cubicBezTo>
                    <a:pt x="1339" y="276126"/>
                    <a:pt x="0" y="271463"/>
                    <a:pt x="0" y="264914"/>
                  </a:cubicBezTo>
                  <a:lnTo>
                    <a:pt x="0" y="254794"/>
                  </a:lnTo>
                  <a:cubicBezTo>
                    <a:pt x="0" y="252016"/>
                    <a:pt x="198" y="249535"/>
                    <a:pt x="595" y="247352"/>
                  </a:cubicBezTo>
                  <a:cubicBezTo>
                    <a:pt x="992" y="245170"/>
                    <a:pt x="1587" y="242987"/>
                    <a:pt x="2381" y="240804"/>
                  </a:cubicBezTo>
                  <a:cubicBezTo>
                    <a:pt x="3175" y="238621"/>
                    <a:pt x="4266" y="236290"/>
                    <a:pt x="5655" y="233809"/>
                  </a:cubicBezTo>
                  <a:cubicBezTo>
                    <a:pt x="7044" y="231329"/>
                    <a:pt x="8731" y="228501"/>
                    <a:pt x="10715" y="225326"/>
                  </a:cubicBezTo>
                  <a:lnTo>
                    <a:pt x="128885" y="41374"/>
                  </a:lnTo>
                  <a:lnTo>
                    <a:pt x="14287" y="41374"/>
                  </a:lnTo>
                  <a:cubicBezTo>
                    <a:pt x="11112" y="41374"/>
                    <a:pt x="8582" y="39737"/>
                    <a:pt x="6697" y="36463"/>
                  </a:cubicBezTo>
                  <a:cubicBezTo>
                    <a:pt x="4812" y="33189"/>
                    <a:pt x="3869" y="27881"/>
                    <a:pt x="3869" y="20538"/>
                  </a:cubicBezTo>
                  <a:cubicBezTo>
                    <a:pt x="3869" y="16967"/>
                    <a:pt x="4068" y="13841"/>
                    <a:pt x="4464" y="11162"/>
                  </a:cubicBezTo>
                  <a:cubicBezTo>
                    <a:pt x="4861" y="8483"/>
                    <a:pt x="5506" y="6301"/>
                    <a:pt x="6399" y="4614"/>
                  </a:cubicBezTo>
                  <a:cubicBezTo>
                    <a:pt x="7292" y="2927"/>
                    <a:pt x="8384" y="1736"/>
                    <a:pt x="9673" y="1042"/>
                  </a:cubicBezTo>
                  <a:cubicBezTo>
                    <a:pt x="10963" y="347"/>
                    <a:pt x="12501" y="0"/>
                    <a:pt x="14287"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Szabadkézi sokszög 73"/>
            <p:cNvSpPr/>
            <p:nvPr/>
          </p:nvSpPr>
          <p:spPr>
            <a:xfrm>
              <a:off x="3242727" y="5464216"/>
              <a:ext cx="62508" cy="68759"/>
            </a:xfrm>
            <a:custGeom>
              <a:avLst/>
              <a:gdLst/>
              <a:ahLst/>
              <a:cxnLst/>
              <a:rect l="l" t="t" r="r" b="b"/>
              <a:pathLst>
                <a:path w="62508" h="68759">
                  <a:moveTo>
                    <a:pt x="31254" y="0"/>
                  </a:moveTo>
                  <a:cubicBezTo>
                    <a:pt x="37405" y="0"/>
                    <a:pt x="42466" y="546"/>
                    <a:pt x="46434" y="1638"/>
                  </a:cubicBezTo>
                  <a:cubicBezTo>
                    <a:pt x="50403" y="2729"/>
                    <a:pt x="53628" y="4614"/>
                    <a:pt x="56108" y="7293"/>
                  </a:cubicBezTo>
                  <a:cubicBezTo>
                    <a:pt x="58589" y="9972"/>
                    <a:pt x="60275" y="13544"/>
                    <a:pt x="61168" y="18009"/>
                  </a:cubicBezTo>
                  <a:cubicBezTo>
                    <a:pt x="62061" y="22473"/>
                    <a:pt x="62508" y="28079"/>
                    <a:pt x="62508" y="34826"/>
                  </a:cubicBezTo>
                  <a:cubicBezTo>
                    <a:pt x="62508" y="41176"/>
                    <a:pt x="62061" y="46534"/>
                    <a:pt x="61168" y="50900"/>
                  </a:cubicBezTo>
                  <a:cubicBezTo>
                    <a:pt x="60275" y="55265"/>
                    <a:pt x="58589" y="58788"/>
                    <a:pt x="56108" y="61466"/>
                  </a:cubicBezTo>
                  <a:cubicBezTo>
                    <a:pt x="53628" y="64145"/>
                    <a:pt x="50403" y="66031"/>
                    <a:pt x="46434" y="67122"/>
                  </a:cubicBezTo>
                  <a:cubicBezTo>
                    <a:pt x="42466" y="68213"/>
                    <a:pt x="37405" y="68759"/>
                    <a:pt x="31254" y="68759"/>
                  </a:cubicBezTo>
                  <a:cubicBezTo>
                    <a:pt x="24904" y="68759"/>
                    <a:pt x="19745" y="68213"/>
                    <a:pt x="15776" y="67122"/>
                  </a:cubicBezTo>
                  <a:cubicBezTo>
                    <a:pt x="11807" y="66031"/>
                    <a:pt x="8632" y="64145"/>
                    <a:pt x="6251" y="61466"/>
                  </a:cubicBezTo>
                  <a:cubicBezTo>
                    <a:pt x="3869" y="58788"/>
                    <a:pt x="2232" y="55265"/>
                    <a:pt x="1339" y="50900"/>
                  </a:cubicBezTo>
                  <a:cubicBezTo>
                    <a:pt x="446" y="46534"/>
                    <a:pt x="0" y="41176"/>
                    <a:pt x="0" y="34826"/>
                  </a:cubicBezTo>
                  <a:cubicBezTo>
                    <a:pt x="0" y="28079"/>
                    <a:pt x="446" y="22473"/>
                    <a:pt x="1339" y="18009"/>
                  </a:cubicBezTo>
                  <a:cubicBezTo>
                    <a:pt x="2232" y="13544"/>
                    <a:pt x="3869" y="9972"/>
                    <a:pt x="6251" y="7293"/>
                  </a:cubicBezTo>
                  <a:cubicBezTo>
                    <a:pt x="8632" y="4614"/>
                    <a:pt x="11807" y="2729"/>
                    <a:pt x="15776" y="1638"/>
                  </a:cubicBezTo>
                  <a:cubicBezTo>
                    <a:pt x="19745" y="546"/>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Szabadkézi sokszög 74"/>
            <p:cNvSpPr/>
            <p:nvPr/>
          </p:nvSpPr>
          <p:spPr>
            <a:xfrm>
              <a:off x="3242727" y="5671087"/>
              <a:ext cx="62508" cy="68758"/>
            </a:xfrm>
            <a:custGeom>
              <a:avLst/>
              <a:gdLst/>
              <a:ahLst/>
              <a:cxnLst/>
              <a:rect l="l" t="t" r="r" b="b"/>
              <a:pathLst>
                <a:path w="62508" h="68758">
                  <a:moveTo>
                    <a:pt x="31254" y="0"/>
                  </a:moveTo>
                  <a:cubicBezTo>
                    <a:pt x="37405" y="0"/>
                    <a:pt x="42466" y="595"/>
                    <a:pt x="46434" y="1785"/>
                  </a:cubicBezTo>
                  <a:cubicBezTo>
                    <a:pt x="50403" y="2976"/>
                    <a:pt x="53628" y="4861"/>
                    <a:pt x="56108" y="7441"/>
                  </a:cubicBezTo>
                  <a:cubicBezTo>
                    <a:pt x="58589" y="10021"/>
                    <a:pt x="60275" y="13543"/>
                    <a:pt x="61168" y="18008"/>
                  </a:cubicBezTo>
                  <a:cubicBezTo>
                    <a:pt x="62061" y="22473"/>
                    <a:pt x="62508" y="27979"/>
                    <a:pt x="62508" y="34528"/>
                  </a:cubicBezTo>
                  <a:cubicBezTo>
                    <a:pt x="62508" y="41076"/>
                    <a:pt x="62061" y="46533"/>
                    <a:pt x="61168" y="50899"/>
                  </a:cubicBezTo>
                  <a:cubicBezTo>
                    <a:pt x="60275" y="55264"/>
                    <a:pt x="58589" y="58787"/>
                    <a:pt x="56108" y="61466"/>
                  </a:cubicBezTo>
                  <a:cubicBezTo>
                    <a:pt x="53628" y="64144"/>
                    <a:pt x="50403" y="66030"/>
                    <a:pt x="46434" y="67121"/>
                  </a:cubicBezTo>
                  <a:cubicBezTo>
                    <a:pt x="42466" y="68212"/>
                    <a:pt x="37405" y="68758"/>
                    <a:pt x="31254" y="68758"/>
                  </a:cubicBezTo>
                  <a:cubicBezTo>
                    <a:pt x="24904" y="68758"/>
                    <a:pt x="19745" y="68212"/>
                    <a:pt x="15776" y="67121"/>
                  </a:cubicBezTo>
                  <a:cubicBezTo>
                    <a:pt x="11807" y="66030"/>
                    <a:pt x="8632" y="64144"/>
                    <a:pt x="6251" y="61466"/>
                  </a:cubicBezTo>
                  <a:cubicBezTo>
                    <a:pt x="3869" y="58787"/>
                    <a:pt x="2232" y="55264"/>
                    <a:pt x="1339" y="50899"/>
                  </a:cubicBezTo>
                  <a:cubicBezTo>
                    <a:pt x="446" y="46533"/>
                    <a:pt x="0" y="41076"/>
                    <a:pt x="0" y="34528"/>
                  </a:cubicBezTo>
                  <a:cubicBezTo>
                    <a:pt x="0" y="27979"/>
                    <a:pt x="446" y="22473"/>
                    <a:pt x="1339" y="18008"/>
                  </a:cubicBezTo>
                  <a:cubicBezTo>
                    <a:pt x="2232" y="13543"/>
                    <a:pt x="3869" y="10021"/>
                    <a:pt x="6251" y="7441"/>
                  </a:cubicBezTo>
                  <a:cubicBezTo>
                    <a:pt x="8632" y="4861"/>
                    <a:pt x="11807" y="2976"/>
                    <a:pt x="15776" y="1785"/>
                  </a:cubicBezTo>
                  <a:cubicBezTo>
                    <a:pt x="19745" y="595"/>
                    <a:pt x="24904" y="0"/>
                    <a:pt x="31254" y="0"/>
                  </a:cubicBezTo>
                  <a:close/>
                </a:path>
              </a:pathLst>
            </a:custGeom>
            <a:grpFill/>
            <a:ln>
              <a:solidFill>
                <a:schemeClr val="accent1">
                  <a:shade val="50000"/>
                  <a:alpha val="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4" name="Szövegdoboz 3"/>
          <p:cNvSpPr txBox="1"/>
          <p:nvPr/>
        </p:nvSpPr>
        <p:spPr>
          <a:xfrm rot="21388276">
            <a:off x="1589493" y="17684"/>
            <a:ext cx="8768615" cy="5875121"/>
          </a:xfrm>
          <a:prstGeom prst="rect">
            <a:avLst/>
          </a:prstGeom>
          <a:noFill/>
        </p:spPr>
        <p:txBody>
          <a:bodyPr wrap="square" rtlCol="0">
            <a:prstTxWarp prst="textArchDown">
              <a:avLst>
                <a:gd name="adj" fmla="val 20086162"/>
              </a:avLst>
            </a:prstTxWarp>
            <a:spAutoFit/>
          </a:bodyPr>
          <a:lstStyle/>
          <a:p>
            <a:r>
              <a:rPr lang="hu-HU" sz="2400" dirty="0"/>
              <a:t>                                                          3. Ellenőrzi, hogy a főkönyvbe csak az utolsó ismert</a:t>
            </a:r>
          </a:p>
          <a:p>
            <a:r>
              <a:rPr lang="hu-HU" sz="2400" dirty="0"/>
              <a:t>                                                                          állapotból szabályos tranzakciókkal (költésekkel)</a:t>
            </a:r>
          </a:p>
          <a:p>
            <a:r>
              <a:rPr lang="hu-HU" sz="2400" dirty="0"/>
              <a:t>                                                                                 módosuló bankjegyek (vagy pénzérmék) kerüljenek.</a:t>
            </a:r>
          </a:p>
        </p:txBody>
      </p:sp>
      <p:sp>
        <p:nvSpPr>
          <p:cNvPr id="5" name="Téglalap 4"/>
          <p:cNvSpPr/>
          <p:nvPr/>
        </p:nvSpPr>
        <p:spPr>
          <a:xfrm rot="18257136">
            <a:off x="2851114" y="1640686"/>
            <a:ext cx="3328172" cy="1954261"/>
          </a:xfrm>
          <a:prstGeom prst="rect">
            <a:avLst/>
          </a:prstGeom>
        </p:spPr>
        <p:txBody>
          <a:bodyPr wrap="square">
            <a:prstTxWarp prst="textArchUp">
              <a:avLst>
                <a:gd name="adj" fmla="val 10610984"/>
              </a:avLst>
            </a:prstTxWarp>
            <a:spAutoFit/>
          </a:bodyPr>
          <a:lstStyle/>
          <a:p>
            <a:r>
              <a:rPr lang="hu-HU" sz="2400" dirty="0"/>
              <a:t>           1. A kibocsátást végzi. </a:t>
            </a:r>
          </a:p>
        </p:txBody>
      </p:sp>
      <p:sp>
        <p:nvSpPr>
          <p:cNvPr id="6" name="Szövegdoboz 5"/>
          <p:cNvSpPr txBox="1"/>
          <p:nvPr/>
        </p:nvSpPr>
        <p:spPr>
          <a:xfrm rot="3446684">
            <a:off x="5261450" y="1415901"/>
            <a:ext cx="4361661" cy="2620443"/>
          </a:xfrm>
          <a:prstGeom prst="rect">
            <a:avLst/>
          </a:prstGeom>
          <a:noFill/>
        </p:spPr>
        <p:txBody>
          <a:bodyPr wrap="square" rtlCol="0">
            <a:prstTxWarp prst="textArchUp">
              <a:avLst/>
            </a:prstTxWarp>
            <a:spAutoFit/>
          </a:bodyPr>
          <a:lstStyle/>
          <a:p>
            <a:r>
              <a:rPr lang="hu-HU" sz="2400" dirty="0"/>
              <a:t>    2. Üzemelteti a főkönyv szolgáltatást.</a:t>
            </a:r>
          </a:p>
        </p:txBody>
      </p:sp>
      <p:grpSp>
        <p:nvGrpSpPr>
          <p:cNvPr id="11" name="Csoportba foglalás 10"/>
          <p:cNvGrpSpPr/>
          <p:nvPr/>
        </p:nvGrpSpPr>
        <p:grpSpPr>
          <a:xfrm>
            <a:off x="4698271" y="1863360"/>
            <a:ext cx="2951999" cy="2951601"/>
            <a:chOff x="4698271" y="1863360"/>
            <a:chExt cx="2951999" cy="2951601"/>
          </a:xfrm>
        </p:grpSpPr>
        <p:sp>
          <p:nvSpPr>
            <p:cNvPr id="7" name="Ellipszis 6"/>
            <p:cNvSpPr/>
            <p:nvPr/>
          </p:nvSpPr>
          <p:spPr>
            <a:xfrm>
              <a:off x="4698271" y="1863360"/>
              <a:ext cx="2951999" cy="29516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7" name="Kép 3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5133297" y="2349389"/>
              <a:ext cx="2078341" cy="1907455"/>
            </a:xfrm>
            <a:prstGeom prst="rect">
              <a:avLst/>
            </a:prstGeom>
          </p:spPr>
        </p:pic>
      </p:grpSp>
      <p:sp>
        <p:nvSpPr>
          <p:cNvPr id="44" name="Szövegdoboz 43"/>
          <p:cNvSpPr txBox="1"/>
          <p:nvPr/>
        </p:nvSpPr>
        <p:spPr>
          <a:xfrm rot="20019254">
            <a:off x="8324078" y="5228712"/>
            <a:ext cx="4076867" cy="95410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hu-HU" sz="2800" dirty="0">
                <a:solidFill>
                  <a:srgbClr val="D47711"/>
                </a:solidFill>
              </a:rPr>
              <a:t>Erre bárki képes!</a:t>
            </a:r>
          </a:p>
          <a:p>
            <a:pPr algn="ctr"/>
            <a:r>
              <a:rPr lang="hu-HU" sz="2800" dirty="0">
                <a:solidFill>
                  <a:srgbClr val="D47711"/>
                </a:solidFill>
              </a:rPr>
              <a:t>Pl. aki elfogadja az érmét.</a:t>
            </a:r>
          </a:p>
        </p:txBody>
      </p:sp>
      <p:sp>
        <p:nvSpPr>
          <p:cNvPr id="45" name="Szövegdoboz 44"/>
          <p:cNvSpPr txBox="1"/>
          <p:nvPr/>
        </p:nvSpPr>
        <p:spPr>
          <a:xfrm rot="3393774">
            <a:off x="7554893" y="2195930"/>
            <a:ext cx="5350292" cy="77873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prstTxWarp prst="textArchUp">
              <a:avLst>
                <a:gd name="adj" fmla="val 10927941"/>
              </a:avLst>
            </a:prstTxWarp>
            <a:spAutoFit/>
          </a:bodyPr>
          <a:lstStyle/>
          <a:p>
            <a:r>
              <a:rPr lang="hu-HU" sz="2800" dirty="0">
                <a:solidFill>
                  <a:srgbClr val="D47711"/>
                </a:solidFill>
              </a:rPr>
              <a:t> Mindenki vezethet főkönyvet aki akar! </a:t>
            </a:r>
          </a:p>
        </p:txBody>
      </p:sp>
      <p:sp>
        <p:nvSpPr>
          <p:cNvPr id="76" name="Szövegdoboz 75"/>
          <p:cNvSpPr txBox="1"/>
          <p:nvPr/>
        </p:nvSpPr>
        <p:spPr>
          <a:xfrm rot="18476615">
            <a:off x="-240278" y="1997279"/>
            <a:ext cx="5350292" cy="122352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prstTxWarp prst="textArchUp">
              <a:avLst>
                <a:gd name="adj" fmla="val 11426229"/>
              </a:avLst>
            </a:prstTxWarp>
            <a:spAutoFit/>
          </a:bodyPr>
          <a:lstStyle/>
          <a:p>
            <a:r>
              <a:rPr lang="hu-HU" sz="2800" dirty="0">
                <a:solidFill>
                  <a:srgbClr val="D47711"/>
                </a:solidFill>
              </a:rPr>
              <a:t>Legyen a főkönyv vezetéséért jutalom! </a:t>
            </a:r>
          </a:p>
        </p:txBody>
      </p:sp>
    </p:spTree>
    <p:extLst>
      <p:ext uri="{BB962C8B-B14F-4D97-AF65-F5344CB8AC3E}">
        <p14:creationId xmlns:p14="http://schemas.microsoft.com/office/powerpoint/2010/main" val="134237994"/>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D5C8253-2121-144F-82C4-FD99D71A990D}">
  <we:reference id="wa104178141" version="3.1.2.28" store="hu-HU" storeType="OMEX"/>
  <we:alternateReferences>
    <we:reference id="WA104178141" version="3.1.2.28"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6201</TotalTime>
  <Words>3795</Words>
  <Application>Microsoft Macintosh PowerPoint</Application>
  <PresentationFormat>Widescreen</PresentationFormat>
  <Paragraphs>398</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Menlo</vt:lpstr>
      <vt:lpstr>Symbol</vt:lpstr>
      <vt:lpstr>Wingdings</vt:lpstr>
      <vt:lpstr>Wingdings 2</vt:lpstr>
      <vt:lpstr>Office-téma</vt:lpstr>
      <vt:lpstr>Blockchain — van ennek értelme?</vt:lpstr>
      <vt:lpstr>Az információkezelés új módszere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Hitelesség hierarchia nélkül — a blockchain</dc:title>
  <dc:subject>blockchain oktatás</dc:subject>
  <dc:creator>Vagujhelyi Ferenc</dc:creator>
  <cp:keywords>blockchain</cp:keywords>
  <dc:description/>
  <cp:lastModifiedBy>Vágujhelyi Ferenc</cp:lastModifiedBy>
  <cp:revision>486</cp:revision>
  <cp:lastPrinted>2017-11-30T11:57:27Z</cp:lastPrinted>
  <dcterms:created xsi:type="dcterms:W3CDTF">2017-11-16T18:39:05Z</dcterms:created>
  <dcterms:modified xsi:type="dcterms:W3CDTF">2021-05-07T17:23:47Z</dcterms:modified>
  <cp:category>Nemzeti Közszolgálati Egyetem</cp:category>
</cp:coreProperties>
</file>